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6" r:id="rId3"/>
    <p:sldId id="265" r:id="rId4"/>
    <p:sldId id="285" r:id="rId5"/>
    <p:sldId id="267" r:id="rId6"/>
    <p:sldId id="257" r:id="rId7"/>
    <p:sldId id="258" r:id="rId8"/>
    <p:sldId id="286" r:id="rId9"/>
    <p:sldId id="259" r:id="rId10"/>
    <p:sldId id="268" r:id="rId11"/>
    <p:sldId id="271" r:id="rId12"/>
    <p:sldId id="284" r:id="rId13"/>
    <p:sldId id="270" r:id="rId14"/>
    <p:sldId id="269" r:id="rId15"/>
    <p:sldId id="283" r:id="rId16"/>
    <p:sldId id="275" r:id="rId17"/>
    <p:sldId id="273" r:id="rId18"/>
    <p:sldId id="274" r:id="rId19"/>
    <p:sldId id="278" r:id="rId20"/>
    <p:sldId id="262" r:id="rId21"/>
    <p:sldId id="277" r:id="rId22"/>
    <p:sldId id="279" r:id="rId23"/>
    <p:sldId id="280" r:id="rId24"/>
    <p:sldId id="281" r:id="rId25"/>
    <p:sldId id="282" r:id="rId26"/>
    <p:sldId id="261" r:id="rId27"/>
    <p:sldId id="276" r:id="rId28"/>
    <p:sldId id="264" r:id="rId29"/>
    <p:sldId id="272" r:id="rId30"/>
    <p:sldId id="260"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976"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0738" y="4155141"/>
            <a:ext cx="7542212" cy="1013012"/>
          </a:xfrm>
        </p:spPr>
        <p:txBody>
          <a:bodyPr anchor="b" anchorCtr="0">
            <a:noAutofit/>
          </a:bodyPr>
          <a:lstStyle/>
          <a:p>
            <a:r>
              <a:rPr lang="en-US" smtClean="0"/>
              <a:t>Click to edit Master title style</a:t>
            </a:r>
            <a:endParaRPr/>
          </a:p>
        </p:txBody>
      </p:sp>
      <p:sp>
        <p:nvSpPr>
          <p:cNvPr id="3" name="Subtitle 2"/>
          <p:cNvSpPr>
            <a:spLocks noGrp="1"/>
          </p:cNvSpPr>
          <p:nvPr>
            <p:ph type="subTitle" idx="1"/>
          </p:nvPr>
        </p:nvSpPr>
        <p:spPr>
          <a:xfrm>
            <a:off x="820738" y="5230906"/>
            <a:ext cx="7542212" cy="1030942"/>
          </a:xfrm>
        </p:spPr>
        <p:txBody>
          <a:bodyPr/>
          <a:lstStyle>
            <a:lvl1pPr marL="0" indent="0" algn="ctr">
              <a:spcBef>
                <a:spcPct val="30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70BA1CFD-BFF0-48BC-9BA5-4974D7A6AB15}" type="datetimeFigureOut">
              <a:rPr lang="en-US" smtClean="0"/>
              <a:t>12/15/13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a:t>
            </a:fld>
            <a:endParaRPr lang="en-US"/>
          </a:p>
        </p:txBody>
      </p:sp>
      <p:pic>
        <p:nvPicPr>
          <p:cNvPr id="7" name="Picture 6" descr="MoleculeTracer.png"/>
          <p:cNvPicPr>
            <a:picLocks noChangeAspect="1"/>
          </p:cNvPicPr>
          <p:nvPr/>
        </p:nvPicPr>
        <p:blipFill>
          <a:blip r:embed="rId2"/>
          <a:stretch>
            <a:fillRect/>
          </a:stretch>
        </p:blipFill>
        <p:spPr>
          <a:xfrm>
            <a:off x="1674019" y="224679"/>
            <a:ext cx="5795963" cy="3943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3962399"/>
            <a:ext cx="7585710" cy="672353"/>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101957" y="457200"/>
            <a:ext cx="2940087" cy="2940087"/>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vert="horz" lIns="91440" tIns="45720" rIns="91440" bIns="45720" rtlCol="0">
            <a:normAutofit/>
          </a:bodyPr>
          <a:lstStyle>
            <a:lvl1pPr marL="0" indent="0" algn="l" defTabSz="914400" rtl="0" eaLnBrk="1" latinLnBrk="0" hangingPunct="1">
              <a:spcBef>
                <a:spcPts val="2000"/>
              </a:spcBef>
              <a:buFontTx/>
              <a:buNone/>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77240" y="4639235"/>
            <a:ext cx="7585710" cy="1371600"/>
          </a:xfrm>
        </p:spPr>
        <p:txBody>
          <a:bodyPr vert="horz" lIns="91440" tIns="45720" rIns="91440" bIns="45720" rtlCol="0">
            <a:normAutofit/>
          </a:bodyPr>
          <a:lstStyle>
            <a:lvl1pPr marL="0" indent="0" algn="ctr">
              <a:spcBef>
                <a:spcPts val="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70BA1CFD-BFF0-48BC-9BA5-4974D7A6AB15}" type="datetimeFigureOut">
              <a:rPr lang="en-US" smtClean="0"/>
              <a:t>12/15/13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BA1CFD-BFF0-48BC-9BA5-4974D7A6AB15}" type="datetimeFigureOut">
              <a:rPr lang="en-US" smtClean="0"/>
              <a:t>12/15/13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365" y="416859"/>
            <a:ext cx="1940859" cy="5607424"/>
          </a:xfrm>
        </p:spPr>
        <p:txBody>
          <a:bodyPr vert="eaVert" anchor="ctr" anchorCtr="0"/>
          <a:lstStyle/>
          <a:p>
            <a:r>
              <a:rPr lang="en-US" smtClean="0"/>
              <a:t>Click to edit Master title style</a:t>
            </a:r>
            <a:endParaRPr/>
          </a:p>
        </p:txBody>
      </p:sp>
      <p:sp>
        <p:nvSpPr>
          <p:cNvPr id="3" name="Vertical Text Placeholder 2"/>
          <p:cNvSpPr>
            <a:spLocks noGrp="1"/>
          </p:cNvSpPr>
          <p:nvPr>
            <p:ph type="body" orient="vert" idx="1"/>
          </p:nvPr>
        </p:nvSpPr>
        <p:spPr>
          <a:xfrm>
            <a:off x="820737" y="414015"/>
            <a:ext cx="6144839" cy="5610268"/>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BA1CFD-BFF0-48BC-9BA5-4974D7A6AB15}" type="datetimeFigureOut">
              <a:rPr lang="en-US" smtClean="0"/>
              <a:t>12/15/13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BA1CFD-BFF0-48BC-9BA5-4974D7A6AB15}" type="datetimeFigureOut">
              <a:rPr lang="en-US" smtClean="0"/>
              <a:t>12/15/13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0737" y="1219013"/>
            <a:ext cx="7542213" cy="1958975"/>
          </a:xfrm>
        </p:spPr>
        <p:txBody>
          <a:bodyPr vert="horz" lIns="91440" tIns="45720" rIns="91440" bIns="45720" rtlCol="0" anchor="b" anchorCtr="0">
            <a:noAutofit/>
          </a:bodyPr>
          <a:lstStyle>
            <a:lvl1pPr algn="ctr" defTabSz="914400" rtl="0" eaLnBrk="1" latinLnBrk="0" hangingPunct="1">
              <a:spcBef>
                <a:spcPct val="0"/>
              </a:spcBef>
              <a:buNone/>
              <a:defRPr sz="52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820737" y="3224213"/>
            <a:ext cx="7542213" cy="1500187"/>
          </a:xfrm>
        </p:spPr>
        <p:txBody>
          <a:bodyPr vert="horz" lIns="91440" tIns="45720" rIns="91440" bIns="45720" rtlCol="0">
            <a:normAutofit/>
          </a:bodyPr>
          <a:lstStyle>
            <a:lvl1pPr marL="0" indent="0" algn="ctr" defTabSz="914400" rtl="0" eaLnBrk="1" latinLnBrk="0" hangingPunct="1">
              <a:spcBef>
                <a:spcPts val="300"/>
              </a:spcBef>
              <a:buFontTx/>
              <a:buNone/>
              <a:defRPr sz="24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BA1CFD-BFF0-48BC-9BA5-4974D7A6AB15}" type="datetimeFigureOut">
              <a:rPr lang="en-US" smtClean="0"/>
              <a:t>12/15/13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p>
            <a:r>
              <a:rPr lang="en-US" smtClean="0"/>
              <a:t>Click to edit Master title style</a:t>
            </a:r>
            <a:endParaRPr/>
          </a:p>
        </p:txBody>
      </p:sp>
      <p:sp>
        <p:nvSpPr>
          <p:cNvPr id="3" name="Content Placeholder 2"/>
          <p:cNvSpPr>
            <a:spLocks noGrp="1"/>
          </p:cNvSpPr>
          <p:nvPr>
            <p:ph sz="half" idx="1"/>
          </p:nvPr>
        </p:nvSpPr>
        <p:spPr>
          <a:xfrm>
            <a:off x="779462"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03763"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0BA1CFD-BFF0-48BC-9BA5-4974D7A6AB15}" type="datetimeFigureOut">
              <a:rPr lang="en-US" smtClean="0"/>
              <a:t>12/15/13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2"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2"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3763"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3763"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70BA1CFD-BFF0-48BC-9BA5-4974D7A6AB15}" type="datetimeFigureOut">
              <a:rPr lang="en-US" smtClean="0"/>
              <a:t>12/15/13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0BA1CFD-BFF0-48BC-9BA5-4974D7A6AB15}" type="datetimeFigureOut">
              <a:rPr lang="en-US" smtClean="0"/>
              <a:t>12/15/13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BA1CFD-BFF0-48BC-9BA5-4974D7A6AB15}" type="datetimeFigureOut">
              <a:rPr lang="en-US" smtClean="0"/>
              <a:t>12/15/13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9929" y="457201"/>
            <a:ext cx="3566160" cy="137160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802393" y="457201"/>
            <a:ext cx="3566160" cy="5410200"/>
          </a:xfrm>
        </p:spPr>
        <p:txBody>
          <a:bodyPr>
            <a:normAutofit/>
          </a:bodyPr>
          <a:lstStyle>
            <a:lvl1pPr>
              <a:defRPr sz="2400"/>
            </a:lvl1pPr>
            <a:lvl2pPr>
              <a:defRPr sz="2200"/>
            </a:lvl2pPr>
            <a:lvl3pPr>
              <a:defRPr sz="2000"/>
            </a:lvl3pPr>
            <a:lvl4pPr>
              <a:defRPr sz="1800"/>
            </a:lvl4pPr>
            <a:lvl5pPr>
              <a:defRPr sz="1800"/>
            </a:lvl5pPr>
            <a:lvl6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2173288" indent="-344488">
              <a:defRPr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929" y="1828801"/>
            <a:ext cx="3566160" cy="3657600"/>
          </a:xfrm>
        </p:spPr>
        <p:txBody>
          <a:bodyPr>
            <a:normAutofit/>
          </a:bodyPr>
          <a:lstStyle>
            <a:lvl1pPr marL="0" indent="0" algn="ctr">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BA1CFD-BFF0-48BC-9BA5-4974D7A6AB15}" type="datetimeFigureOut">
              <a:rPr lang="en-US" smtClean="0"/>
              <a:t>12/15/13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457200"/>
            <a:ext cx="3566160" cy="1371600"/>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266765" y="1676400"/>
            <a:ext cx="2975610" cy="2975610"/>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777240" y="1828800"/>
            <a:ext cx="3566160" cy="3657600"/>
          </a:xfrm>
        </p:spPr>
        <p:txBody>
          <a:bodyPr vert="horz" lIns="91440" tIns="45720" rIns="91440" bIns="45720" rtlCol="0">
            <a:normAutofit/>
          </a:bodyPr>
          <a:lstStyle>
            <a:lvl1pPr marL="0" indent="0" algn="ctr">
              <a:spcBef>
                <a:spcPts val="60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70BA1CFD-BFF0-48BC-9BA5-4974D7A6AB15}" type="datetimeFigureOut">
              <a:rPr lang="en-US" smtClean="0"/>
              <a:t>12/15/13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GridOverlay.png"/>
          <p:cNvPicPr>
            <a:picLocks noChangeAspect="1"/>
          </p:cNvPicPr>
          <p:nvPr/>
        </p:nvPicPr>
        <p:blipFill>
          <a:blip r:embed="rId14"/>
          <a:stretch>
            <a:fillRect/>
          </a:stretch>
        </p:blipFill>
        <p:spPr>
          <a:xfrm>
            <a:off x="0" y="0"/>
            <a:ext cx="9144000" cy="6858000"/>
          </a:xfrm>
          <a:prstGeom prst="rect">
            <a:avLst/>
          </a:prstGeom>
          <a:solidFill>
            <a:schemeClr val="bg2">
              <a:lumMod val="60000"/>
              <a:lumOff val="40000"/>
              <a:alpha val="10000"/>
            </a:schemeClr>
          </a:solidFill>
        </p:spPr>
      </p:pic>
      <p:sp>
        <p:nvSpPr>
          <p:cNvPr id="2" name="Title Placeholder 1"/>
          <p:cNvSpPr>
            <a:spLocks noGrp="1"/>
          </p:cNvSpPr>
          <p:nvPr>
            <p:ph type="title"/>
          </p:nvPr>
        </p:nvSpPr>
        <p:spPr>
          <a:xfrm>
            <a:off x="779462" y="107577"/>
            <a:ext cx="7581901" cy="1653988"/>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79462" y="1882588"/>
            <a:ext cx="7581901" cy="39534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100">
                <a:solidFill>
                  <a:schemeClr val="tx1">
                    <a:tint val="75000"/>
                  </a:schemeClr>
                </a:solidFill>
                <a:effectLst>
                  <a:outerShdw blurRad="101600" dist="63500" dir="2700000" algn="tl" rotWithShape="0">
                    <a:prstClr val="black">
                      <a:alpha val="75000"/>
                    </a:prstClr>
                  </a:outerShdw>
                </a:effectLst>
              </a:defRPr>
            </a:lvl1pPr>
          </a:lstStyle>
          <a:p>
            <a:fld id="{70BA1CFD-BFF0-48BC-9BA5-4974D7A6AB15}" type="datetimeFigureOut">
              <a:rPr lang="en-US" smtClean="0"/>
              <a:t>12/15/13</a:t>
            </a:fld>
            <a:endParaRPr lang="en-US"/>
          </a:p>
        </p:txBody>
      </p:sp>
      <p:sp>
        <p:nvSpPr>
          <p:cNvPr id="5" name="Footer Placeholder 4"/>
          <p:cNvSpPr>
            <a:spLocks noGrp="1"/>
          </p:cNvSpPr>
          <p:nvPr>
            <p:ph type="ftr" sz="quarter" idx="3"/>
          </p:nvPr>
        </p:nvSpPr>
        <p:spPr>
          <a:xfrm>
            <a:off x="354106" y="6356350"/>
            <a:ext cx="2895600" cy="365125"/>
          </a:xfrm>
          <a:prstGeom prst="rect">
            <a:avLst/>
          </a:prstGeom>
        </p:spPr>
        <p:txBody>
          <a:bodyPr vert="horz" lIns="91440" tIns="45720" rIns="91440" bIns="45720" rtlCol="0" anchor="ctr"/>
          <a:lstStyle>
            <a:lvl1pPr algn="l">
              <a:defRPr sz="1100">
                <a:solidFill>
                  <a:schemeClr val="tx1">
                    <a:tint val="75000"/>
                  </a:schemeClr>
                </a:solidFill>
                <a:effectLst>
                  <a:outerShdw blurRad="101600" dist="63500" dir="2700000" algn="tl" rotWithShape="0">
                    <a:prstClr val="black">
                      <a:alpha val="75000"/>
                    </a:prstClr>
                  </a:outerShdw>
                </a:effectLst>
              </a:defRPr>
            </a:lvl1pPr>
          </a:lstStyle>
          <a:p>
            <a:endParaRPr lang="en-US"/>
          </a:p>
        </p:txBody>
      </p:sp>
      <p:sp>
        <p:nvSpPr>
          <p:cNvPr id="6" name="Slide Number Placeholder 5"/>
          <p:cNvSpPr>
            <a:spLocks noGrp="1"/>
          </p:cNvSpPr>
          <p:nvPr>
            <p:ph type="sldNum" sz="quarter" idx="4"/>
          </p:nvPr>
        </p:nvSpPr>
        <p:spPr>
          <a:xfrm>
            <a:off x="4191000" y="6356350"/>
            <a:ext cx="762000" cy="365125"/>
          </a:xfrm>
          <a:prstGeom prst="rect">
            <a:avLst/>
          </a:prstGeom>
        </p:spPr>
        <p:txBody>
          <a:bodyPr vert="horz" lIns="91440" tIns="45720" rIns="91440" bIns="45720" rtlCol="0" anchor="ctr"/>
          <a:lstStyle>
            <a:lvl1pPr algn="ctr">
              <a:defRPr sz="1100">
                <a:solidFill>
                  <a:schemeClr val="tx1">
                    <a:tint val="75000"/>
                  </a:schemeClr>
                </a:solidFill>
                <a:effectLst>
                  <a:outerShdw blurRad="101600" dist="63500" dir="2700000" algn="tl" rotWithShape="0">
                    <a:prstClr val="black">
                      <a:alpha val="75000"/>
                    </a:prstClr>
                  </a:outerShdw>
                </a:effectLst>
              </a:defRPr>
            </a:lvl1pPr>
          </a:lstStyle>
          <a:p>
            <a:fld id="{D12AA694-00EB-4F4B-AABB-6F50FB178914}"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5600" b="1" kern="1200">
          <a:solidFill>
            <a:schemeClr val="tx1"/>
          </a:solidFill>
          <a:effectLst>
            <a:outerShdw blurRad="101600" dist="63500" dir="2700000" algn="tl" rotWithShape="0">
              <a:prstClr val="black">
                <a:alpha val="75000"/>
              </a:prstClr>
            </a:outerShdw>
          </a:effectLst>
          <a:latin typeface="+mj-lt"/>
          <a:ea typeface="+mj-ea"/>
          <a:cs typeface="+mj-cs"/>
        </a:defRPr>
      </a:lvl1pPr>
    </p:titleStyle>
    <p:bodyStyle>
      <a:lvl1pPr marL="403225" indent="-403225" algn="l" defTabSz="914400" rtl="0" eaLnBrk="1" latinLnBrk="0" hangingPunct="1">
        <a:spcBef>
          <a:spcPts val="2000"/>
        </a:spcBef>
        <a:buFontTx/>
        <a:buBlip>
          <a:blip r:embed="rId15"/>
        </a:buBlip>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806450" indent="-403225" algn="l" defTabSz="914400" rtl="0" eaLnBrk="1" latinLnBrk="0" hangingPunct="1">
        <a:spcBef>
          <a:spcPts val="600"/>
        </a:spcBef>
        <a:buFontTx/>
        <a:buBlip>
          <a:blip r:embed="rId15"/>
        </a:buBlip>
        <a:defRPr sz="2200" b="1" kern="1200">
          <a:solidFill>
            <a:schemeClr val="tx1"/>
          </a:solidFill>
          <a:effectLst>
            <a:outerShdw blurRad="101600" dist="63500" dir="2700000" algn="tl" rotWithShape="0">
              <a:prstClr val="black">
                <a:alpha val="75000"/>
              </a:prstClr>
            </a:outerShdw>
          </a:effectLst>
          <a:latin typeface="+mn-lt"/>
          <a:ea typeface="+mn-ea"/>
          <a:cs typeface="+mn-cs"/>
        </a:defRPr>
      </a:lvl2pPr>
      <a:lvl3pPr marL="1143000" indent="-336550" algn="l" defTabSz="914400" rtl="0" eaLnBrk="1" latinLnBrk="0" hangingPunct="1">
        <a:spcBef>
          <a:spcPts val="600"/>
        </a:spcBef>
        <a:buFontTx/>
        <a:buBlip>
          <a:blip r:embed="rId15"/>
        </a:buBlip>
        <a:defRPr sz="2000" b="1" kern="1200">
          <a:solidFill>
            <a:schemeClr val="tx1"/>
          </a:solidFill>
          <a:effectLst>
            <a:outerShdw blurRad="101600" dist="63500" dir="2700000" algn="tl" rotWithShape="0">
              <a:prstClr val="black">
                <a:alpha val="75000"/>
              </a:prstClr>
            </a:outerShdw>
          </a:effectLst>
          <a:latin typeface="+mn-lt"/>
          <a:ea typeface="+mn-ea"/>
          <a:cs typeface="+mn-cs"/>
        </a:defRPr>
      </a:lvl3pPr>
      <a:lvl4pPr marL="1492250" indent="-3492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4pPr>
      <a:lvl5pPr marL="1828800" indent="-3365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5pPr>
      <a:lvl6pPr marL="21732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5161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860675"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3205163" indent="-344488" algn="l" defTabSz="914400" rtl="0" eaLnBrk="1" latinLnBrk="0" hangingPunct="1">
        <a:spcBef>
          <a:spcPct val="20000"/>
        </a:spcBef>
        <a:buFontTx/>
        <a:buBlip>
          <a:blip r:embed="rId15"/>
        </a:buBlip>
        <a:defRPr lang="en-US"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jpg"/><Relationship Id="rId5" Type="http://schemas.openxmlformats.org/officeDocument/2006/relationships/image" Target="../media/image14.jpg"/><Relationship Id="rId6" Type="http://schemas.openxmlformats.org/officeDocument/2006/relationships/image" Target="../media/image15.jpg"/><Relationship Id="rId7" Type="http://schemas.openxmlformats.org/officeDocument/2006/relationships/image" Target="../media/image16.jpg"/><Relationship Id="rId8" Type="http://schemas.openxmlformats.org/officeDocument/2006/relationships/image" Target="../media/image17.jp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ibiblio.org/wm/paint/glo/"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livebinders.com/play/play/26195" TargetMode="External"/><Relationship Id="rId4" Type="http://schemas.openxmlformats.org/officeDocument/2006/relationships/hyperlink" Target="https://sites.google.com/site/nhinstitutes/ipads/ipad-apps-in-k-4-special-education" TargetMode="External"/><Relationship Id="rId1" Type="http://schemas.openxmlformats.org/officeDocument/2006/relationships/slideLayout" Target="../slideLayouts/slideLayout2.xml"/><Relationship Id="rId2" Type="http://schemas.openxmlformats.org/officeDocument/2006/relationships/hyperlink" Target="http://www.schrockguide.net/ipads-in-the-classroom.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appsto.re/us/G1M-H.i" TargetMode="External"/><Relationship Id="rId3"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hyperlink" Target="http://www.institutfrancais.com/sites/default/files/if_camus_en.pdf" TargetMode="External"/><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hyperlink" Target="https://appsto.re/us/FKg5Q.i"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appsto.re/us/Z2yrE.i" TargetMode="Externa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hyperlink" Target="https://appsto.re/us/24Wly.i"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hyperlink" Target="mailto:ellen.m.dill@gmail.com" TargetMode="External"/><Relationship Id="rId4" Type="http://schemas.openxmlformats.org/officeDocument/2006/relationships/hyperlink" Target="http://mme-dill.wikispaces.org" TargetMode="External"/><Relationship Id="rId5" Type="http://schemas.openxmlformats.org/officeDocument/2006/relationships/hyperlink" Target="http://senora-dill.wikispaces.com" TargetMode="External"/><Relationship Id="rId6" Type="http://schemas.openxmlformats.org/officeDocument/2006/relationships/hyperlink" Target="http://ellendill.weebly.com/" TargetMode="External"/><Relationship Id="rId1" Type="http://schemas.openxmlformats.org/officeDocument/2006/relationships/slideLayout" Target="../slideLayouts/slideLayout2.xml"/><Relationship Id="rId2" Type="http://schemas.openxmlformats.org/officeDocument/2006/relationships/hyperlink" Target="mailto:dille@kingphilip.org"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appsto.re/us/gXEty.i" TargetMode="External"/><Relationship Id="rId3"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hyperlink" Target="https://appsto.re/us/tZcqF.i" TargetMode="External"/><Relationship Id="rId4" Type="http://schemas.openxmlformats.org/officeDocument/2006/relationships/image" Target="../media/image27.png"/><Relationship Id="rId5"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hyperlink" Target="https://appsto.re/us/NnPjA.i"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appsto.re/us/NWYHA.i" TargetMode="External"/><Relationship Id="rId3"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appsto.re/us/L3XHC.i" TargetMode="External"/><Relationship Id="rId3"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appsto.re/us/E_aUz.i" TargetMode="External"/><Relationship Id="rId3"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appsto.re/us/VAnPD.i" TargetMode="External"/><Relationship Id="rId3"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hyperlink" Target="https://appsto.re/us/yE-DC.i" TargetMode="External"/><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hyperlink" Target="https://appsto.re/us/s_9DC.i"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youtu.be/Ax5cNlutAy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hyperlink" Target="http://www.showme.com/choi10916"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Guide to iPads in the French Classroom</a:t>
            </a:r>
            <a:endParaRPr lang="en-US" dirty="0"/>
          </a:p>
        </p:txBody>
      </p:sp>
      <p:sp>
        <p:nvSpPr>
          <p:cNvPr id="3" name="Subtitle 2"/>
          <p:cNvSpPr>
            <a:spLocks noGrp="1"/>
          </p:cNvSpPr>
          <p:nvPr>
            <p:ph type="subTitle" idx="1"/>
          </p:nvPr>
        </p:nvSpPr>
        <p:spPr/>
        <p:txBody>
          <a:bodyPr>
            <a:normAutofit fontScale="85000" lnSpcReduction="10000"/>
          </a:bodyPr>
          <a:lstStyle/>
          <a:p>
            <a:r>
              <a:rPr lang="en-US" sz="3200" dirty="0" smtClean="0"/>
              <a:t>By Ellen Dill</a:t>
            </a:r>
          </a:p>
          <a:p>
            <a:r>
              <a:rPr lang="en-US" sz="3200" dirty="0" smtClean="0"/>
              <a:t>French Teacher, King Philip Regional High School</a:t>
            </a:r>
            <a:endParaRPr lang="en-US" sz="3200" dirty="0"/>
          </a:p>
        </p:txBody>
      </p:sp>
    </p:spTree>
    <p:extLst>
      <p:ext uri="{BB962C8B-B14F-4D97-AF65-F5344CB8AC3E}">
        <p14:creationId xmlns:p14="http://schemas.microsoft.com/office/powerpoint/2010/main" val="220078470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and Tricks</a:t>
            </a:r>
            <a:endParaRPr lang="en-US" dirty="0"/>
          </a:p>
        </p:txBody>
      </p:sp>
      <p:sp>
        <p:nvSpPr>
          <p:cNvPr id="3" name="Content Placeholder 2"/>
          <p:cNvSpPr>
            <a:spLocks noGrp="1"/>
          </p:cNvSpPr>
          <p:nvPr>
            <p:ph idx="1"/>
          </p:nvPr>
        </p:nvSpPr>
        <p:spPr>
          <a:xfrm>
            <a:off x="241391" y="1515404"/>
            <a:ext cx="8658593" cy="4320620"/>
          </a:xfrm>
        </p:spPr>
        <p:txBody>
          <a:bodyPr>
            <a:normAutofit fontScale="25000" lnSpcReduction="20000"/>
          </a:bodyPr>
          <a:lstStyle/>
          <a:p>
            <a:pPr marL="742950" indent="-742950">
              <a:lnSpc>
                <a:spcPct val="120000"/>
              </a:lnSpc>
              <a:buFont typeface="+mj-lt"/>
              <a:buAutoNum type="arabicPeriod"/>
            </a:pPr>
            <a:r>
              <a:rPr lang="en-US" sz="4000" i="1" dirty="0" smtClean="0">
                <a:solidFill>
                  <a:srgbClr val="FFFFFF"/>
                </a:solidFill>
                <a:latin typeface="Avenir Black"/>
                <a:cs typeface="Avenir Black"/>
              </a:rPr>
              <a:t>To </a:t>
            </a:r>
            <a:r>
              <a:rPr lang="en-US" sz="4000" i="1" dirty="0">
                <a:solidFill>
                  <a:srgbClr val="FFFFFF"/>
                </a:solidFill>
                <a:latin typeface="Avenir Black"/>
                <a:cs typeface="Avenir Black"/>
              </a:rPr>
              <a:t>switch between icons/apps, use all four fingers and swipe left or </a:t>
            </a:r>
            <a:r>
              <a:rPr lang="en-US" sz="4000" i="1" dirty="0" smtClean="0">
                <a:solidFill>
                  <a:srgbClr val="FFFFFF"/>
                </a:solidFill>
                <a:latin typeface="Avenir Black"/>
                <a:cs typeface="Avenir Black"/>
              </a:rPr>
              <a:t>right</a:t>
            </a:r>
          </a:p>
          <a:p>
            <a:pPr marL="742950" indent="-742950">
              <a:lnSpc>
                <a:spcPct val="120000"/>
              </a:lnSpc>
              <a:buFont typeface="+mj-lt"/>
              <a:buAutoNum type="arabicPeriod"/>
            </a:pPr>
            <a:r>
              <a:rPr lang="en-US" sz="4000" i="1" dirty="0" smtClean="0">
                <a:latin typeface="Avenir Black"/>
                <a:cs typeface="Avenir Black"/>
              </a:rPr>
              <a:t>To </a:t>
            </a:r>
            <a:r>
              <a:rPr lang="en-US" sz="4000" i="1" dirty="0">
                <a:latin typeface="Avenir Black"/>
                <a:cs typeface="Avenir Black"/>
              </a:rPr>
              <a:t>see all open apps use the four finger swipe </a:t>
            </a:r>
            <a:r>
              <a:rPr lang="en-US" sz="4000" i="1" dirty="0" smtClean="0">
                <a:latin typeface="Avenir Black"/>
                <a:cs typeface="Avenir Black"/>
              </a:rPr>
              <a:t>upwards                 </a:t>
            </a:r>
          </a:p>
          <a:p>
            <a:pPr marL="742950" indent="-742950">
              <a:lnSpc>
                <a:spcPct val="120000"/>
              </a:lnSpc>
              <a:buFont typeface="+mj-lt"/>
              <a:buAutoNum type="arabicPeriod"/>
            </a:pPr>
            <a:r>
              <a:rPr lang="en-US" sz="4000" i="1" dirty="0" smtClean="0">
                <a:latin typeface="Avenir Black"/>
                <a:cs typeface="Avenir Black"/>
              </a:rPr>
              <a:t>To </a:t>
            </a:r>
            <a:r>
              <a:rPr lang="en-US" sz="4000" i="1" dirty="0">
                <a:latin typeface="Avenir Black"/>
                <a:cs typeface="Avenir Black"/>
              </a:rPr>
              <a:t>type with thumbs like it’s your phone, swipe 2 fingers across the keyboard and it will split the keyboard to 2 </a:t>
            </a:r>
            <a:r>
              <a:rPr lang="en-US" sz="4000" i="1" dirty="0" smtClean="0">
                <a:latin typeface="Avenir Black"/>
                <a:cs typeface="Avenir Black"/>
              </a:rPr>
              <a:t>sides</a:t>
            </a:r>
          </a:p>
          <a:p>
            <a:pPr marL="742950" indent="-742950">
              <a:lnSpc>
                <a:spcPct val="120000"/>
              </a:lnSpc>
              <a:buFont typeface="+mj-lt"/>
              <a:buAutoNum type="arabicPeriod"/>
            </a:pPr>
            <a:r>
              <a:rPr lang="en-US" sz="4000" i="1" dirty="0" smtClean="0">
                <a:latin typeface="Avenir Black"/>
                <a:cs typeface="Avenir Black"/>
              </a:rPr>
              <a:t>To </a:t>
            </a:r>
            <a:r>
              <a:rPr lang="en-US" sz="4000" i="1" dirty="0">
                <a:latin typeface="Avenir Black"/>
                <a:cs typeface="Avenir Black"/>
              </a:rPr>
              <a:t>insert a letter with the correct accent mark, hold the letter button down and then glide to the correct accented letter that appears without lifting your </a:t>
            </a:r>
            <a:r>
              <a:rPr lang="en-US" sz="4000" i="1" dirty="0" smtClean="0">
                <a:latin typeface="Avenir Black"/>
                <a:cs typeface="Avenir Black"/>
              </a:rPr>
              <a:t>finger     </a:t>
            </a:r>
          </a:p>
          <a:p>
            <a:pPr marL="742950" indent="-742950">
              <a:lnSpc>
                <a:spcPct val="120000"/>
              </a:lnSpc>
              <a:buFont typeface="+mj-lt"/>
              <a:buAutoNum type="arabicPeriod"/>
            </a:pPr>
            <a:r>
              <a:rPr lang="en-US" sz="4000" i="1" dirty="0" smtClean="0">
                <a:latin typeface="Avenir Black"/>
                <a:cs typeface="Avenir Black"/>
              </a:rPr>
              <a:t>To </a:t>
            </a:r>
            <a:r>
              <a:rPr lang="en-US" sz="4000" i="1" dirty="0">
                <a:latin typeface="Avenir Black"/>
                <a:cs typeface="Avenir Black"/>
              </a:rPr>
              <a:t>use “All caps”                   </a:t>
            </a:r>
            <a:r>
              <a:rPr lang="en-US" sz="4000" i="1" dirty="0" smtClean="0">
                <a:latin typeface="Avenir Black"/>
                <a:cs typeface="Avenir Black"/>
              </a:rPr>
              <a:t>   tap </a:t>
            </a:r>
            <a:r>
              <a:rPr lang="en-US" sz="4000" i="1" dirty="0">
                <a:latin typeface="Avenir Black"/>
                <a:cs typeface="Avenir Black"/>
              </a:rPr>
              <a:t>the cap arrow twice </a:t>
            </a:r>
          </a:p>
          <a:p>
            <a:pPr marL="742950" indent="-742950">
              <a:lnSpc>
                <a:spcPct val="120000"/>
              </a:lnSpc>
              <a:buFont typeface="+mj-lt"/>
              <a:buAutoNum type="arabicPeriod"/>
            </a:pPr>
            <a:r>
              <a:rPr lang="en-US" sz="4000" i="1" dirty="0" smtClean="0">
                <a:latin typeface="Avenir Black"/>
                <a:cs typeface="Avenir Black"/>
              </a:rPr>
              <a:t>When </a:t>
            </a:r>
            <a:r>
              <a:rPr lang="en-US" sz="4000" i="1" dirty="0">
                <a:latin typeface="Avenir Black"/>
                <a:cs typeface="Avenir Black"/>
              </a:rPr>
              <a:t>typing letters, you have a hidden apostrophe key under the exclamation point; hold it down and it appears so you don’t have to switch to the number screen </a:t>
            </a:r>
            <a:r>
              <a:rPr lang="en-US" sz="4000" i="1" dirty="0" smtClean="0">
                <a:latin typeface="Avenir Black"/>
                <a:cs typeface="Avenir Black"/>
              </a:rPr>
              <a:t>  </a:t>
            </a:r>
          </a:p>
          <a:p>
            <a:pPr marL="742950" indent="-742950">
              <a:lnSpc>
                <a:spcPct val="120000"/>
              </a:lnSpc>
              <a:buFont typeface="+mj-lt"/>
              <a:buAutoNum type="arabicPeriod"/>
            </a:pPr>
            <a:r>
              <a:rPr lang="en-US" sz="4000" i="1" dirty="0" smtClean="0">
                <a:latin typeface="Avenir Black"/>
                <a:cs typeface="Avenir Black"/>
              </a:rPr>
              <a:t>To </a:t>
            </a:r>
            <a:r>
              <a:rPr lang="en-US" sz="4000" i="1" dirty="0">
                <a:latin typeface="Avenir Black"/>
                <a:cs typeface="Avenir Black"/>
              </a:rPr>
              <a:t>take a screenshot of your work hit the home button and the start button on the top right </a:t>
            </a:r>
            <a:r>
              <a:rPr lang="en-US" sz="4000" i="1" dirty="0" smtClean="0">
                <a:latin typeface="Avenir Black"/>
                <a:cs typeface="Avenir Black"/>
              </a:rPr>
              <a:t>simultaneously</a:t>
            </a:r>
          </a:p>
          <a:p>
            <a:pPr marL="742950" indent="-742950">
              <a:lnSpc>
                <a:spcPct val="120000"/>
              </a:lnSpc>
              <a:buFont typeface="+mj-lt"/>
              <a:buAutoNum type="arabicPeriod"/>
            </a:pPr>
            <a:r>
              <a:rPr lang="en-US" sz="4000" i="1" dirty="0" smtClean="0">
                <a:latin typeface="Avenir Black"/>
                <a:cs typeface="Avenir Black"/>
              </a:rPr>
              <a:t>To </a:t>
            </a:r>
            <a:r>
              <a:rPr lang="en-US" sz="4000" i="1" dirty="0">
                <a:latin typeface="Avenir Black"/>
                <a:cs typeface="Avenir Black"/>
              </a:rPr>
              <a:t>highlight a word: double tap; to highlight a sentence: triple tap; to highlight a paragraph tap 4 </a:t>
            </a:r>
            <a:r>
              <a:rPr lang="en-US" sz="4000" i="1" dirty="0" smtClean="0">
                <a:latin typeface="Avenir Black"/>
                <a:cs typeface="Avenir Black"/>
              </a:rPr>
              <a:t>times</a:t>
            </a:r>
          </a:p>
          <a:p>
            <a:pPr marL="742950" indent="-742950">
              <a:lnSpc>
                <a:spcPct val="120000"/>
              </a:lnSpc>
              <a:buFont typeface="+mj-lt"/>
              <a:buAutoNum type="arabicPeriod"/>
            </a:pPr>
            <a:r>
              <a:rPr lang="en-US" sz="4000" i="1" dirty="0" smtClean="0">
                <a:latin typeface="Avenir Black"/>
                <a:cs typeface="Avenir Black"/>
              </a:rPr>
              <a:t>To </a:t>
            </a:r>
            <a:r>
              <a:rPr lang="en-US" sz="4000" i="1" dirty="0">
                <a:latin typeface="Avenir Black"/>
                <a:cs typeface="Avenir Black"/>
              </a:rPr>
              <a:t>zoom in just flick two fingers outward </a:t>
            </a:r>
            <a:r>
              <a:rPr lang="en-US" sz="4000" i="1" dirty="0" smtClean="0">
                <a:latin typeface="Avenir Black"/>
                <a:cs typeface="Avenir Black"/>
              </a:rPr>
              <a:t>simultaneously</a:t>
            </a:r>
          </a:p>
          <a:p>
            <a:pPr marL="742950" indent="-742950">
              <a:lnSpc>
                <a:spcPct val="120000"/>
              </a:lnSpc>
              <a:buFont typeface="+mj-lt"/>
              <a:buAutoNum type="arabicPeriod"/>
            </a:pPr>
            <a:r>
              <a:rPr lang="en-US" sz="4000" i="1" dirty="0" smtClean="0">
                <a:latin typeface="Avenir Black"/>
                <a:cs typeface="Avenir Black"/>
              </a:rPr>
              <a:t>When </a:t>
            </a:r>
            <a:r>
              <a:rPr lang="en-US" sz="4000" i="1" dirty="0">
                <a:latin typeface="Avenir Black"/>
                <a:cs typeface="Avenir Black"/>
              </a:rPr>
              <a:t>displaying your project in class, you use one finger on the bottom screen button (multiple lines over the home button) and push upward.  Now you will see your iPad screen synced with the overhead projector</a:t>
            </a:r>
            <a:r>
              <a:rPr lang="en-US" i="1" dirty="0" smtClean="0">
                <a:latin typeface="Avenir Black"/>
                <a:cs typeface="Avenir Black"/>
              </a:rPr>
              <a:t>!</a:t>
            </a:r>
          </a:p>
          <a:p>
            <a:pPr marL="742950" indent="-742950">
              <a:lnSpc>
                <a:spcPct val="120000"/>
              </a:lnSpc>
              <a:buFont typeface="+mj-lt"/>
              <a:buAutoNum type="arabicPeriod"/>
            </a:pPr>
            <a:r>
              <a:rPr lang="en-US" sz="4000" dirty="0" smtClean="0">
                <a:solidFill>
                  <a:srgbClr val="FFFFFF"/>
                </a:solidFill>
                <a:latin typeface="Avenir Black Oblique"/>
                <a:cs typeface="Avenir Black Oblique"/>
              </a:rPr>
              <a:t>In class always </a:t>
            </a:r>
            <a:r>
              <a:rPr lang="en-US" sz="4000" dirty="0">
                <a:solidFill>
                  <a:srgbClr val="FFFFFF"/>
                </a:solidFill>
                <a:latin typeface="Avenir Black Oblique"/>
                <a:cs typeface="Avenir Black Oblique"/>
              </a:rPr>
              <a:t>return the iPad to the same </a:t>
            </a:r>
            <a:r>
              <a:rPr lang="en-US" sz="4000" dirty="0" smtClean="0">
                <a:solidFill>
                  <a:srgbClr val="FFFFFF"/>
                </a:solidFill>
                <a:latin typeface="Avenir Black Oblique"/>
                <a:cs typeface="Avenir Black Oblique"/>
              </a:rPr>
              <a:t>numbered </a:t>
            </a:r>
            <a:r>
              <a:rPr lang="en-US" sz="4000" dirty="0">
                <a:solidFill>
                  <a:srgbClr val="FFFFFF"/>
                </a:solidFill>
                <a:latin typeface="Avenir Black Oblique"/>
                <a:cs typeface="Avenir Black Oblique"/>
              </a:rPr>
              <a:t>slot and </a:t>
            </a:r>
            <a:r>
              <a:rPr lang="en-US" sz="4000" dirty="0" smtClean="0">
                <a:solidFill>
                  <a:srgbClr val="FFFFFF"/>
                </a:solidFill>
                <a:latin typeface="Avenir Black Oblique"/>
                <a:cs typeface="Avenir Black Oblique"/>
              </a:rPr>
              <a:t>plug it in!</a:t>
            </a:r>
            <a:endParaRPr lang="en-US" sz="4000" dirty="0">
              <a:solidFill>
                <a:srgbClr val="FFFFFF"/>
              </a:solidFill>
              <a:latin typeface="Avenir Black Oblique"/>
              <a:cs typeface="Avenir Black Oblique"/>
            </a:endParaRPr>
          </a:p>
          <a:p>
            <a:pPr marL="742950" indent="-742950">
              <a:lnSpc>
                <a:spcPct val="120000"/>
              </a:lnSpc>
              <a:buFont typeface="+mj-lt"/>
              <a:buAutoNum type="arabicPeriod"/>
            </a:pPr>
            <a:endParaRPr lang="en-US" i="1" dirty="0">
              <a:latin typeface="Avenir Black"/>
              <a:cs typeface="Avenir Black"/>
            </a:endParaRPr>
          </a:p>
          <a:p>
            <a:endParaRPr lang="en-US" dirty="0"/>
          </a:p>
        </p:txBody>
      </p:sp>
      <p:pic>
        <p:nvPicPr>
          <p:cNvPr id="5" name="Picture 4"/>
          <p:cNvPicPr>
            <a:picLocks noChangeAspect="1"/>
          </p:cNvPicPr>
          <p:nvPr/>
        </p:nvPicPr>
        <p:blipFill>
          <a:blip r:embed="rId2"/>
          <a:stretch>
            <a:fillRect/>
          </a:stretch>
        </p:blipFill>
        <p:spPr>
          <a:xfrm>
            <a:off x="26781810" y="8696130"/>
            <a:ext cx="3492500" cy="2324100"/>
          </a:xfrm>
          <a:prstGeom prst="rect">
            <a:avLst/>
          </a:prstGeom>
        </p:spPr>
      </p:pic>
      <p:pic>
        <p:nvPicPr>
          <p:cNvPr id="6" name="Picture 5"/>
          <p:cNvPicPr>
            <a:picLocks noChangeAspect="1"/>
          </p:cNvPicPr>
          <p:nvPr/>
        </p:nvPicPr>
        <p:blipFill>
          <a:blip r:embed="rId2"/>
          <a:stretch>
            <a:fillRect/>
          </a:stretch>
        </p:blipFill>
        <p:spPr>
          <a:xfrm>
            <a:off x="26934210" y="8848530"/>
            <a:ext cx="3492500" cy="2324100"/>
          </a:xfrm>
          <a:prstGeom prst="rect">
            <a:avLst/>
          </a:prstGeom>
        </p:spPr>
      </p:pic>
      <p:pic>
        <p:nvPicPr>
          <p:cNvPr id="7" name="Picture 6"/>
          <p:cNvPicPr>
            <a:picLocks noChangeAspect="1"/>
          </p:cNvPicPr>
          <p:nvPr/>
        </p:nvPicPr>
        <p:blipFill>
          <a:blip r:embed="rId2"/>
          <a:stretch>
            <a:fillRect/>
          </a:stretch>
        </p:blipFill>
        <p:spPr>
          <a:xfrm>
            <a:off x="27086610" y="9000930"/>
            <a:ext cx="3492500" cy="2324100"/>
          </a:xfrm>
          <a:prstGeom prst="rect">
            <a:avLst/>
          </a:prstGeom>
        </p:spPr>
      </p:pic>
      <p:pic>
        <p:nvPicPr>
          <p:cNvPr id="8" name="Picture 7"/>
          <p:cNvPicPr>
            <a:picLocks noChangeAspect="1"/>
          </p:cNvPicPr>
          <p:nvPr/>
        </p:nvPicPr>
        <p:blipFill>
          <a:blip r:embed="rId2"/>
          <a:stretch>
            <a:fillRect/>
          </a:stretch>
        </p:blipFill>
        <p:spPr>
          <a:xfrm>
            <a:off x="27239010" y="9153330"/>
            <a:ext cx="3492500" cy="2324100"/>
          </a:xfrm>
          <a:prstGeom prst="rect">
            <a:avLst/>
          </a:prstGeom>
        </p:spPr>
      </p:pic>
      <p:pic>
        <p:nvPicPr>
          <p:cNvPr id="9" name="Picture 8"/>
          <p:cNvPicPr>
            <a:picLocks noChangeAspect="1"/>
          </p:cNvPicPr>
          <p:nvPr/>
        </p:nvPicPr>
        <p:blipFill>
          <a:blip r:embed="rId2"/>
          <a:stretch>
            <a:fillRect/>
          </a:stretch>
        </p:blipFill>
        <p:spPr>
          <a:xfrm>
            <a:off x="27391410" y="9305730"/>
            <a:ext cx="3492500" cy="2324100"/>
          </a:xfrm>
          <a:prstGeom prst="rect">
            <a:avLst/>
          </a:prstGeom>
        </p:spPr>
      </p:pic>
      <p:pic>
        <p:nvPicPr>
          <p:cNvPr id="10" name="Picture 9"/>
          <p:cNvPicPr>
            <a:picLocks noChangeAspect="1"/>
          </p:cNvPicPr>
          <p:nvPr/>
        </p:nvPicPr>
        <p:blipFill>
          <a:blip r:embed="rId2"/>
          <a:stretch>
            <a:fillRect/>
          </a:stretch>
        </p:blipFill>
        <p:spPr>
          <a:xfrm>
            <a:off x="27543810" y="9458130"/>
            <a:ext cx="3492500" cy="2324100"/>
          </a:xfrm>
          <a:prstGeom prst="rect">
            <a:avLst/>
          </a:prstGeom>
        </p:spPr>
      </p:pic>
      <p:pic>
        <p:nvPicPr>
          <p:cNvPr id="11" name="Picture 10"/>
          <p:cNvPicPr>
            <a:picLocks noChangeAspect="1"/>
          </p:cNvPicPr>
          <p:nvPr/>
        </p:nvPicPr>
        <p:blipFill>
          <a:blip r:embed="rId3"/>
          <a:stretch>
            <a:fillRect/>
          </a:stretch>
        </p:blipFill>
        <p:spPr>
          <a:xfrm>
            <a:off x="39208122" y="14753456"/>
            <a:ext cx="3479800" cy="2336800"/>
          </a:xfrm>
          <a:prstGeom prst="rect">
            <a:avLst/>
          </a:prstGeom>
        </p:spPr>
      </p:pic>
      <p:pic>
        <p:nvPicPr>
          <p:cNvPr id="12" name="Picture 11"/>
          <p:cNvPicPr>
            <a:picLocks noChangeAspect="1"/>
          </p:cNvPicPr>
          <p:nvPr/>
        </p:nvPicPr>
        <p:blipFill>
          <a:blip r:embed="rId3"/>
          <a:stretch>
            <a:fillRect/>
          </a:stretch>
        </p:blipFill>
        <p:spPr>
          <a:xfrm>
            <a:off x="39360522" y="14905856"/>
            <a:ext cx="3479800" cy="2336800"/>
          </a:xfrm>
          <a:prstGeom prst="rect">
            <a:avLst/>
          </a:prstGeom>
        </p:spPr>
      </p:pic>
      <p:pic>
        <p:nvPicPr>
          <p:cNvPr id="13" name="Picture 12"/>
          <p:cNvPicPr>
            <a:picLocks noChangeAspect="1"/>
          </p:cNvPicPr>
          <p:nvPr/>
        </p:nvPicPr>
        <p:blipFill>
          <a:blip r:embed="rId3"/>
          <a:stretch>
            <a:fillRect/>
          </a:stretch>
        </p:blipFill>
        <p:spPr>
          <a:xfrm>
            <a:off x="39512922" y="15058256"/>
            <a:ext cx="3479800" cy="2336800"/>
          </a:xfrm>
          <a:prstGeom prst="rect">
            <a:avLst/>
          </a:prstGeom>
        </p:spPr>
      </p:pic>
      <p:pic>
        <p:nvPicPr>
          <p:cNvPr id="14" name="Picture 13"/>
          <p:cNvPicPr>
            <a:picLocks noChangeAspect="1"/>
          </p:cNvPicPr>
          <p:nvPr/>
        </p:nvPicPr>
        <p:blipFill>
          <a:blip r:embed="rId3"/>
          <a:stretch>
            <a:fillRect/>
          </a:stretch>
        </p:blipFill>
        <p:spPr>
          <a:xfrm>
            <a:off x="39665322" y="15210656"/>
            <a:ext cx="3479800" cy="2336800"/>
          </a:xfrm>
          <a:prstGeom prst="rect">
            <a:avLst/>
          </a:prstGeom>
        </p:spPr>
      </p:pic>
      <p:pic>
        <p:nvPicPr>
          <p:cNvPr id="15" name="Picture 14" descr="swipe pic.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7586" y="1398553"/>
            <a:ext cx="1387476" cy="924984"/>
          </a:xfrm>
          <a:prstGeom prst="rect">
            <a:avLst/>
          </a:prstGeom>
        </p:spPr>
      </p:pic>
      <p:pic>
        <p:nvPicPr>
          <p:cNvPr id="16" name="Picture 15" descr="accen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36221" y="3021402"/>
            <a:ext cx="1029248" cy="692403"/>
          </a:xfrm>
          <a:prstGeom prst="rect">
            <a:avLst/>
          </a:prstGeom>
        </p:spPr>
      </p:pic>
      <p:pic>
        <p:nvPicPr>
          <p:cNvPr id="17" name="Picture 16" descr="all cap.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81214" y="3114776"/>
            <a:ext cx="707385" cy="687626"/>
          </a:xfrm>
          <a:prstGeom prst="rect">
            <a:avLst/>
          </a:prstGeom>
        </p:spPr>
      </p:pic>
      <p:pic>
        <p:nvPicPr>
          <p:cNvPr id="18" name="Picture 17" descr="hidden apostrophe.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28107" y="3956264"/>
            <a:ext cx="1233836" cy="646295"/>
          </a:xfrm>
          <a:prstGeom prst="rect">
            <a:avLst/>
          </a:prstGeom>
        </p:spPr>
      </p:pic>
      <p:pic>
        <p:nvPicPr>
          <p:cNvPr id="19" name="Picture 18" descr="ipadcart.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63713" y="5878121"/>
            <a:ext cx="1195013" cy="898506"/>
          </a:xfrm>
          <a:prstGeom prst="rect">
            <a:avLst/>
          </a:prstGeom>
        </p:spPr>
      </p:pic>
    </p:spTree>
    <p:extLst>
      <p:ext uri="{BB962C8B-B14F-4D97-AF65-F5344CB8AC3E}">
        <p14:creationId xmlns:p14="http://schemas.microsoft.com/office/powerpoint/2010/main" val="4289911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few creative suggestions for use</a:t>
            </a:r>
            <a:endParaRPr lang="en-US" dirty="0"/>
          </a:p>
        </p:txBody>
      </p:sp>
      <p:sp>
        <p:nvSpPr>
          <p:cNvPr id="3" name="Content Placeholder 2"/>
          <p:cNvSpPr>
            <a:spLocks noGrp="1"/>
          </p:cNvSpPr>
          <p:nvPr>
            <p:ph idx="1"/>
          </p:nvPr>
        </p:nvSpPr>
        <p:spPr/>
        <p:txBody>
          <a:bodyPr>
            <a:normAutofit fontScale="62500" lnSpcReduction="20000"/>
          </a:bodyPr>
          <a:lstStyle/>
          <a:p>
            <a:pPr lvl="0"/>
            <a:r>
              <a:rPr lang="en-US" dirty="0">
                <a:effectLst/>
              </a:rPr>
              <a:t>French I:  Students will use “Photo Booth” – a free iPad app, to take pictures of </a:t>
            </a:r>
            <a:r>
              <a:rPr lang="en-US" dirty="0" smtClean="0">
                <a:effectLst/>
              </a:rPr>
              <a:t>themselves in </a:t>
            </a:r>
            <a:r>
              <a:rPr lang="en-US" dirty="0">
                <a:effectLst/>
              </a:rPr>
              <a:t>different formats.  They will then import these pictures to tell about themselves in the present tense, using correct agreement of adjectives.</a:t>
            </a:r>
          </a:p>
          <a:p>
            <a:r>
              <a:rPr lang="en-US" dirty="0" smtClean="0">
                <a:effectLst/>
              </a:rPr>
              <a:t>French </a:t>
            </a:r>
            <a:r>
              <a:rPr lang="en-US" dirty="0">
                <a:effectLst/>
              </a:rPr>
              <a:t>II:  Students will pull a francophone vacation destination city out of a hat.  They will then use the free “Weather Channel” app to determine the weather for the next week in this city.  Next they must “pack their bags” with specific clothing items for the trip, and relate the outfit to both the destination and the weather there for the week.  They will assemble a project of a “suitcase” that contains different articles of clothing.  It can be a </a:t>
            </a:r>
            <a:r>
              <a:rPr lang="en-US" dirty="0" err="1">
                <a:effectLst/>
              </a:rPr>
              <a:t>prezi</a:t>
            </a:r>
            <a:r>
              <a:rPr lang="en-US" dirty="0">
                <a:effectLst/>
              </a:rPr>
              <a:t>, a word document, or a Keynote presentation. </a:t>
            </a:r>
          </a:p>
          <a:p>
            <a:pPr lvl="0"/>
            <a:r>
              <a:rPr lang="en-US" dirty="0">
                <a:effectLst/>
              </a:rPr>
              <a:t>French III:  Students will be studying Art </a:t>
            </a:r>
            <a:r>
              <a:rPr lang="en-US" dirty="0" smtClean="0">
                <a:effectLst/>
              </a:rPr>
              <a:t>during this </a:t>
            </a:r>
            <a:r>
              <a:rPr lang="en-US" dirty="0">
                <a:effectLst/>
              </a:rPr>
              <a:t>year.  They will use iPads to go online to </a:t>
            </a:r>
            <a:r>
              <a:rPr lang="en-US" dirty="0" err="1">
                <a:effectLst/>
              </a:rPr>
              <a:t>WebMuseum</a:t>
            </a:r>
            <a:r>
              <a:rPr lang="en-US" dirty="0">
                <a:effectLst/>
              </a:rPr>
              <a:t>, Paris (</a:t>
            </a:r>
            <a:r>
              <a:rPr lang="en-US" u="sng" dirty="0">
                <a:effectLst/>
                <a:hlinkClick r:id="rId2"/>
              </a:rPr>
              <a:t>http://www.ibiblio.org/wm/paint/glo/</a:t>
            </a:r>
            <a:r>
              <a:rPr lang="en-US" dirty="0">
                <a:effectLst/>
              </a:rPr>
              <a:t>)  to study about different forms of art – Impressionism, Surrealism, Classicism, Baroque, Romanticism, etc.  They will then pick a style and an artist to present.  Using </a:t>
            </a:r>
            <a:r>
              <a:rPr lang="en-US" dirty="0" err="1">
                <a:effectLst/>
              </a:rPr>
              <a:t>Evernote</a:t>
            </a:r>
            <a:r>
              <a:rPr lang="en-US" dirty="0">
                <a:effectLst/>
              </a:rPr>
              <a:t>, Google Drive, or another note-taking app of their choice, they will record pertinent facts about the art movement as well as the author.  They will then use a medium of their choice, including using online apps with the iPad, to recreate their own version of a work of art by their chosen artist.  Students will present these in class.</a:t>
            </a:r>
          </a:p>
          <a:p>
            <a:pPr marL="0" indent="0">
              <a:buNone/>
            </a:pPr>
            <a:endParaRPr lang="en-US" dirty="0">
              <a:effectLst/>
            </a:endParaRPr>
          </a:p>
        </p:txBody>
      </p:sp>
    </p:spTree>
    <p:extLst>
      <p:ext uri="{BB962C8B-B14F-4D97-AF65-F5344CB8AC3E}">
        <p14:creationId xmlns:p14="http://schemas.microsoft.com/office/powerpoint/2010/main" val="312574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Best Practices and Resources for Finding apps</a:t>
            </a:r>
            <a:endParaRPr lang="en-US" dirty="0"/>
          </a:p>
        </p:txBody>
      </p:sp>
      <p:sp>
        <p:nvSpPr>
          <p:cNvPr id="3" name="Content Placeholder 2"/>
          <p:cNvSpPr>
            <a:spLocks noGrp="1"/>
          </p:cNvSpPr>
          <p:nvPr>
            <p:ph idx="1"/>
          </p:nvPr>
        </p:nvSpPr>
        <p:spPr/>
        <p:txBody>
          <a:bodyPr>
            <a:normAutofit lnSpcReduction="10000"/>
          </a:bodyPr>
          <a:lstStyle/>
          <a:p>
            <a:endParaRPr lang="en-US" dirty="0" smtClean="0"/>
          </a:p>
          <a:p>
            <a:r>
              <a:rPr lang="en-US" dirty="0" smtClean="0"/>
              <a:t>Kathy Schrock’s guide to everything</a:t>
            </a:r>
          </a:p>
          <a:p>
            <a:pPr lvl="1"/>
            <a:r>
              <a:rPr lang="en-US" dirty="0">
                <a:hlinkClick r:id="rId2"/>
              </a:rPr>
              <a:t>http://www.schrockguide.net/ipads-in-the-</a:t>
            </a:r>
            <a:r>
              <a:rPr lang="en-US" dirty="0" smtClean="0">
                <a:hlinkClick r:id="rId2"/>
              </a:rPr>
              <a:t>classroom.html</a:t>
            </a:r>
            <a:endParaRPr lang="en-US" dirty="0" smtClean="0"/>
          </a:p>
          <a:p>
            <a:r>
              <a:rPr lang="en-US" dirty="0" smtClean="0"/>
              <a:t>iPads in Schools </a:t>
            </a:r>
            <a:r>
              <a:rPr lang="en-US" dirty="0" err="1" smtClean="0"/>
              <a:t>LiveBinder</a:t>
            </a:r>
            <a:r>
              <a:rPr lang="en-US" dirty="0" smtClean="0"/>
              <a:t> by Mike Fisher</a:t>
            </a:r>
          </a:p>
          <a:p>
            <a:pPr lvl="1"/>
            <a:r>
              <a:rPr lang="en-US" dirty="0">
                <a:hlinkClick r:id="rId3"/>
              </a:rPr>
              <a:t>http://www.livebinders.com/play/play/</a:t>
            </a:r>
            <a:r>
              <a:rPr lang="en-US" dirty="0" smtClean="0">
                <a:hlinkClick r:id="rId3"/>
              </a:rPr>
              <a:t>26195</a:t>
            </a:r>
            <a:endParaRPr lang="en-US" dirty="0" smtClean="0"/>
          </a:p>
          <a:p>
            <a:r>
              <a:rPr lang="en-US" dirty="0" smtClean="0"/>
              <a:t>Institute in a Box: New Hampshire’s 21</a:t>
            </a:r>
            <a:r>
              <a:rPr lang="en-US" baseline="30000" dirty="0" smtClean="0"/>
              <a:t>st</a:t>
            </a:r>
            <a:r>
              <a:rPr lang="en-US" dirty="0" smtClean="0"/>
              <a:t> century tools</a:t>
            </a:r>
          </a:p>
          <a:p>
            <a:pPr lvl="1"/>
            <a:r>
              <a:rPr lang="en-US" dirty="0" smtClean="0">
                <a:hlinkClick r:id="rId4"/>
              </a:rPr>
              <a:t>https</a:t>
            </a:r>
            <a:r>
              <a:rPr lang="en-US" dirty="0">
                <a:hlinkClick r:id="rId4"/>
              </a:rPr>
              <a:t>://sites.google.com/site/nhinstitutes/ipads/ipad-apps-in-k-4-special-</a:t>
            </a:r>
            <a:r>
              <a:rPr lang="en-US" dirty="0" smtClean="0">
                <a:hlinkClick r:id="rId4"/>
              </a:rPr>
              <a:t>education</a:t>
            </a:r>
            <a:endParaRPr lang="en-US" dirty="0" smtClean="0"/>
          </a:p>
          <a:p>
            <a:pPr marL="403225" lvl="1" indent="0">
              <a:buNone/>
            </a:pPr>
            <a:endParaRPr lang="en-US" dirty="0"/>
          </a:p>
          <a:p>
            <a:endParaRPr lang="en-US" dirty="0"/>
          </a:p>
        </p:txBody>
      </p:sp>
    </p:spTree>
    <p:extLst>
      <p:ext uri="{BB962C8B-B14F-4D97-AF65-F5344CB8AC3E}">
        <p14:creationId xmlns:p14="http://schemas.microsoft.com/office/powerpoint/2010/main" val="1333368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apps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3. </a:t>
            </a:r>
            <a:r>
              <a:rPr lang="en-US" dirty="0" err="1" smtClean="0"/>
              <a:t>DuoLingo</a:t>
            </a:r>
            <a:r>
              <a:rPr lang="en-US" dirty="0" smtClean="0"/>
              <a:t> </a:t>
            </a:r>
            <a:r>
              <a:rPr lang="en-US" dirty="0"/>
              <a:t>(by </a:t>
            </a:r>
            <a:r>
              <a:rPr lang="en-US" dirty="0" err="1"/>
              <a:t>DuoLingo</a:t>
            </a:r>
            <a:r>
              <a:rPr lang="en-US" dirty="0"/>
              <a:t>) (free app)</a:t>
            </a:r>
          </a:p>
          <a:p>
            <a:r>
              <a:rPr lang="en-US" dirty="0"/>
              <a:t> </a:t>
            </a:r>
            <a:r>
              <a:rPr lang="en-US" dirty="0">
                <a:hlinkClick r:id="rId2"/>
              </a:rPr>
              <a:t>https://appsto.re/us/G1M-H.i</a:t>
            </a:r>
            <a:endParaRPr lang="en-US" dirty="0"/>
          </a:p>
          <a:p>
            <a:r>
              <a:rPr lang="en-US" dirty="0"/>
              <a:t>This app is a foreign language teaching app.  Students have the option to test into a certain level or to start at the beginning and grow within the different areas of grammatical structure for French or Spanish.  It has a correction </a:t>
            </a:r>
            <a:r>
              <a:rPr lang="en-US" dirty="0" smtClean="0"/>
              <a:t>option, thus </a:t>
            </a:r>
            <a:r>
              <a:rPr lang="en-US" dirty="0"/>
              <a:t>the repetition of concepts is excellent.  There are native speakers who answer your questions if you do not understand, and the student can follow a thread of questions, answers and comments about something they do not understand.  The student gets coins and prizes and points, and is naturally rewarded to continue in this game-like setting. </a:t>
            </a:r>
          </a:p>
        </p:txBody>
      </p:sp>
      <p:pic>
        <p:nvPicPr>
          <p:cNvPr id="4" name="Picture 3"/>
          <p:cNvPicPr>
            <a:picLocks noChangeAspect="1"/>
          </p:cNvPicPr>
          <p:nvPr/>
        </p:nvPicPr>
        <p:blipFill>
          <a:blip r:embed="rId3"/>
          <a:stretch>
            <a:fillRect/>
          </a:stretch>
        </p:blipFill>
        <p:spPr>
          <a:xfrm>
            <a:off x="367099" y="154338"/>
            <a:ext cx="1607227" cy="1607227"/>
          </a:xfrm>
          <a:prstGeom prst="rect">
            <a:avLst/>
          </a:prstGeom>
        </p:spPr>
      </p:pic>
    </p:spTree>
    <p:extLst>
      <p:ext uri="{BB962C8B-B14F-4D97-AF65-F5344CB8AC3E}">
        <p14:creationId xmlns:p14="http://schemas.microsoft.com/office/powerpoint/2010/main" val="1618728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apps</a:t>
            </a:r>
            <a:endParaRPr lang="en-US" dirty="0"/>
          </a:p>
        </p:txBody>
      </p:sp>
      <p:sp>
        <p:nvSpPr>
          <p:cNvPr id="3" name="Content Placeholder 2"/>
          <p:cNvSpPr>
            <a:spLocks noGrp="1"/>
          </p:cNvSpPr>
          <p:nvPr>
            <p:ph idx="1"/>
          </p:nvPr>
        </p:nvSpPr>
        <p:spPr/>
        <p:txBody>
          <a:bodyPr>
            <a:normAutofit fontScale="70000" lnSpcReduction="20000"/>
          </a:bodyPr>
          <a:lstStyle/>
          <a:p>
            <a:r>
              <a:rPr lang="en-US" u="sng" dirty="0" smtClean="0">
                <a:effectLst/>
              </a:rPr>
              <a:t>2.</a:t>
            </a:r>
            <a:r>
              <a:rPr lang="en-US" dirty="0" smtClean="0">
                <a:effectLst/>
              </a:rPr>
              <a:t> </a:t>
            </a:r>
            <a:r>
              <a:rPr lang="en-US" dirty="0" err="1">
                <a:effectLst/>
              </a:rPr>
              <a:t>Institut</a:t>
            </a:r>
            <a:r>
              <a:rPr lang="en-US" dirty="0">
                <a:effectLst/>
              </a:rPr>
              <a:t> </a:t>
            </a:r>
            <a:r>
              <a:rPr lang="en-US" dirty="0" err="1">
                <a:effectLst/>
              </a:rPr>
              <a:t>français</a:t>
            </a:r>
            <a:r>
              <a:rPr lang="en-US" dirty="0">
                <a:effectLst/>
              </a:rPr>
              <a:t> </a:t>
            </a:r>
            <a:r>
              <a:rPr lang="en-US" dirty="0" smtClean="0">
                <a:effectLst/>
              </a:rPr>
              <a:t>– Camus (by </a:t>
            </a:r>
            <a:r>
              <a:rPr lang="en-US" dirty="0" err="1" smtClean="0">
                <a:effectLst/>
              </a:rPr>
              <a:t>Institut</a:t>
            </a:r>
            <a:r>
              <a:rPr lang="en-US" dirty="0" smtClean="0">
                <a:effectLst/>
              </a:rPr>
              <a:t> </a:t>
            </a:r>
            <a:r>
              <a:rPr lang="en-US" dirty="0" err="1" smtClean="0">
                <a:effectLst/>
              </a:rPr>
              <a:t>Français</a:t>
            </a:r>
            <a:r>
              <a:rPr lang="en-US" dirty="0" smtClean="0">
                <a:effectLst/>
              </a:rPr>
              <a:t>) (free)</a:t>
            </a:r>
            <a:endParaRPr lang="en-US" dirty="0">
              <a:effectLst/>
            </a:endParaRPr>
          </a:p>
          <a:p>
            <a:r>
              <a:rPr lang="en-US" dirty="0" smtClean="0">
                <a:effectLst/>
              </a:rPr>
              <a:t>iTunes URL:  </a:t>
            </a:r>
            <a:r>
              <a:rPr lang="en-US" dirty="0" smtClean="0">
                <a:effectLst/>
                <a:hlinkClick r:id="rId2"/>
              </a:rPr>
              <a:t>https://appsto.re/us/FKg5Q.i</a:t>
            </a:r>
            <a:r>
              <a:rPr lang="en-US" dirty="0" smtClean="0">
                <a:effectLst/>
              </a:rPr>
              <a:t>  </a:t>
            </a:r>
          </a:p>
          <a:p>
            <a:r>
              <a:rPr lang="en-US" u="sng" dirty="0" smtClean="0">
                <a:effectLst/>
              </a:rPr>
              <a:t>and </a:t>
            </a:r>
            <a:r>
              <a:rPr lang="en-US" u="sng" dirty="0">
                <a:effectLst/>
              </a:rPr>
              <a:t>the online view of the app can be found at the following:                      </a:t>
            </a:r>
            <a:r>
              <a:rPr lang="en-US" u="sng" dirty="0">
                <a:effectLst/>
                <a:hlinkClick r:id="rId3"/>
              </a:rPr>
              <a:t>http://www.institutfrancais.com/sites/default/files/</a:t>
            </a:r>
            <a:r>
              <a:rPr lang="en-US" u="sng" dirty="0" smtClean="0">
                <a:effectLst/>
                <a:hlinkClick r:id="rId3"/>
              </a:rPr>
              <a:t>if_camus_en.pdf</a:t>
            </a:r>
            <a:endParaRPr lang="en-US" dirty="0">
              <a:effectLst/>
            </a:endParaRPr>
          </a:p>
          <a:p>
            <a:r>
              <a:rPr lang="en-US" u="sng" dirty="0" smtClean="0">
                <a:effectLst/>
              </a:rPr>
              <a:t>Short summary</a:t>
            </a:r>
            <a:r>
              <a:rPr lang="en-US" dirty="0">
                <a:effectLst/>
              </a:rPr>
              <a:t>:  This app highlights the life, times, and books of French author Albert Camus.  </a:t>
            </a:r>
            <a:r>
              <a:rPr lang="en-US" dirty="0" smtClean="0">
                <a:effectLst/>
              </a:rPr>
              <a:t>Use this with students </a:t>
            </a:r>
            <a:r>
              <a:rPr lang="en-US" dirty="0">
                <a:effectLst/>
              </a:rPr>
              <a:t>in French IV prior to reading </a:t>
            </a:r>
            <a:r>
              <a:rPr lang="en-US" i="1" dirty="0" err="1" smtClean="0">
                <a:effectLst/>
              </a:rPr>
              <a:t>l’Étranger</a:t>
            </a:r>
            <a:r>
              <a:rPr lang="en-US" i="1" dirty="0" smtClean="0">
                <a:effectLst/>
              </a:rPr>
              <a:t> </a:t>
            </a:r>
            <a:r>
              <a:rPr lang="en-US" dirty="0">
                <a:effectLst/>
              </a:rPr>
              <a:t>because it gives them a personalized museum-like view of the author.  Visitors scan the QR codes to reveal links, photos, stories, etc. within the exhibition, and learn about why Camus wrote about the things he did.  They can experience a wealth of information through the photos from his time period, and get a cultural view of both Africa and France in the mid-1900s.  Visitors listen to native speakers explaining various aspects of this time period and discussing the author and his existentialist </a:t>
            </a:r>
            <a:r>
              <a:rPr lang="en-US" dirty="0" smtClean="0">
                <a:effectLst/>
              </a:rPr>
              <a:t>viewpoint</a:t>
            </a:r>
            <a:endParaRPr lang="en-US" dirty="0"/>
          </a:p>
        </p:txBody>
      </p:sp>
      <p:pic>
        <p:nvPicPr>
          <p:cNvPr id="4" name="Picture 3"/>
          <p:cNvPicPr>
            <a:picLocks noChangeAspect="1"/>
          </p:cNvPicPr>
          <p:nvPr/>
        </p:nvPicPr>
        <p:blipFill>
          <a:blip r:embed="rId4"/>
          <a:stretch>
            <a:fillRect/>
          </a:stretch>
        </p:blipFill>
        <p:spPr>
          <a:xfrm>
            <a:off x="521252" y="73287"/>
            <a:ext cx="1185264" cy="1809301"/>
          </a:xfrm>
          <a:prstGeom prst="rect">
            <a:avLst/>
          </a:prstGeom>
        </p:spPr>
      </p:pic>
    </p:spTree>
    <p:extLst>
      <p:ext uri="{BB962C8B-B14F-4D97-AF65-F5344CB8AC3E}">
        <p14:creationId xmlns:p14="http://schemas.microsoft.com/office/powerpoint/2010/main" val="29462424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apps</a:t>
            </a:r>
            <a:endParaRPr lang="en-US" dirty="0"/>
          </a:p>
        </p:txBody>
      </p:sp>
      <p:sp>
        <p:nvSpPr>
          <p:cNvPr id="3" name="Content Placeholder 2"/>
          <p:cNvSpPr>
            <a:spLocks noGrp="1"/>
          </p:cNvSpPr>
          <p:nvPr>
            <p:ph idx="1"/>
          </p:nvPr>
        </p:nvSpPr>
        <p:spPr/>
        <p:txBody>
          <a:bodyPr>
            <a:normAutofit fontScale="92500" lnSpcReduction="10000"/>
          </a:bodyPr>
          <a:lstStyle/>
          <a:p>
            <a:r>
              <a:rPr lang="en-US" dirty="0" err="1" smtClean="0"/>
              <a:t>MindSnacks</a:t>
            </a:r>
            <a:r>
              <a:rPr lang="en-US" dirty="0" smtClean="0"/>
              <a:t> French by </a:t>
            </a:r>
            <a:r>
              <a:rPr lang="en-US" dirty="0" err="1" smtClean="0"/>
              <a:t>MindSnacks</a:t>
            </a:r>
            <a:endParaRPr lang="en-US" dirty="0" smtClean="0"/>
          </a:p>
          <a:p>
            <a:r>
              <a:rPr lang="en-US" dirty="0" smtClean="0"/>
              <a:t>iTunes URL: https://</a:t>
            </a:r>
            <a:r>
              <a:rPr lang="en-US" dirty="0" err="1" smtClean="0"/>
              <a:t>appsto.re</a:t>
            </a:r>
            <a:r>
              <a:rPr lang="en-US" dirty="0" smtClean="0"/>
              <a:t>/us/PY0By.i</a:t>
            </a:r>
          </a:p>
          <a:p>
            <a:r>
              <a:rPr lang="en-US" dirty="0" smtClean="0"/>
              <a:t>Cost:  free for basic app, $1.99 for vocabulary, $1.99 for geography</a:t>
            </a:r>
          </a:p>
          <a:p>
            <a:r>
              <a:rPr lang="en-US" dirty="0" smtClean="0"/>
              <a:t>Short Summary:  This app allows students to learn some basic vocabulary and grammar structures that are </a:t>
            </a:r>
            <a:r>
              <a:rPr lang="en-US" dirty="0" err="1" smtClean="0"/>
              <a:t>scaffolded</a:t>
            </a:r>
            <a:r>
              <a:rPr lang="en-US" dirty="0" smtClean="0"/>
              <a:t> into game format.  Students can receive “word of the day” on their devices, and can search through topics of vocabulary to concentrate on certain areas of interest.</a:t>
            </a:r>
          </a:p>
          <a:p>
            <a:endParaRPr lang="en-US" dirty="0"/>
          </a:p>
        </p:txBody>
      </p:sp>
      <p:pic>
        <p:nvPicPr>
          <p:cNvPr id="4" name="Picture 3"/>
          <p:cNvPicPr>
            <a:picLocks noChangeAspect="1"/>
          </p:cNvPicPr>
          <p:nvPr/>
        </p:nvPicPr>
        <p:blipFill>
          <a:blip r:embed="rId2"/>
          <a:stretch>
            <a:fillRect/>
          </a:stretch>
        </p:blipFill>
        <p:spPr>
          <a:xfrm>
            <a:off x="527518" y="169997"/>
            <a:ext cx="1712591" cy="1712591"/>
          </a:xfrm>
          <a:prstGeom prst="rect">
            <a:avLst/>
          </a:prstGeom>
        </p:spPr>
      </p:pic>
    </p:spTree>
    <p:extLst>
      <p:ext uri="{BB962C8B-B14F-4D97-AF65-F5344CB8AC3E}">
        <p14:creationId xmlns:p14="http://schemas.microsoft.com/office/powerpoint/2010/main" val="20016074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Content and Management</a:t>
            </a:r>
            <a:endParaRPr lang="en-US" dirty="0"/>
          </a:p>
        </p:txBody>
      </p:sp>
      <p:sp>
        <p:nvSpPr>
          <p:cNvPr id="3" name="Content Placeholder 2"/>
          <p:cNvSpPr>
            <a:spLocks noGrp="1"/>
          </p:cNvSpPr>
          <p:nvPr>
            <p:ph idx="1"/>
          </p:nvPr>
        </p:nvSpPr>
        <p:spPr/>
        <p:txBody>
          <a:bodyPr>
            <a:normAutofit fontScale="62500" lnSpcReduction="20000"/>
          </a:bodyPr>
          <a:lstStyle/>
          <a:p>
            <a:endParaRPr lang="en-US" dirty="0" smtClean="0"/>
          </a:p>
          <a:p>
            <a:pPr marL="0" indent="0">
              <a:buNone/>
            </a:pPr>
            <a:endParaRPr lang="en-US" dirty="0" smtClean="0"/>
          </a:p>
          <a:p>
            <a:r>
              <a:rPr lang="en-US" dirty="0" smtClean="0"/>
              <a:t>Google Drive (by Google, Inc.) (free app)</a:t>
            </a:r>
          </a:p>
          <a:p>
            <a:r>
              <a:rPr lang="en-US" dirty="0">
                <a:hlinkClick r:id="rId2"/>
              </a:rPr>
              <a:t>https://appsto.re/us/</a:t>
            </a:r>
            <a:r>
              <a:rPr lang="en-US" dirty="0" smtClean="0">
                <a:hlinkClick r:id="rId2"/>
              </a:rPr>
              <a:t>Z2yrE.i</a:t>
            </a:r>
            <a:endParaRPr lang="en-US" dirty="0" smtClean="0"/>
          </a:p>
          <a:p>
            <a:r>
              <a:rPr lang="en-US" dirty="0"/>
              <a:t>This app allows access to documents anywhere with Internet access.  Teachers can create sites for sharing content, and docs to share with students. </a:t>
            </a:r>
            <a:endParaRPr lang="en-US" dirty="0" smtClean="0"/>
          </a:p>
          <a:p>
            <a:r>
              <a:rPr lang="en-US" dirty="0" smtClean="0"/>
              <a:t>Students </a:t>
            </a:r>
            <a:r>
              <a:rPr lang="en-US" dirty="0"/>
              <a:t>are able to create, collaborate, and receive and reply to comments by the teacher if the document is shared. </a:t>
            </a:r>
            <a:endParaRPr lang="en-US" dirty="0" smtClean="0"/>
          </a:p>
          <a:p>
            <a:r>
              <a:rPr lang="en-US" dirty="0" smtClean="0"/>
              <a:t>The </a:t>
            </a:r>
            <a:r>
              <a:rPr lang="en-US" dirty="0"/>
              <a:t>only big drawback is that presentations can be viewed by not edited on the iPad at this time.  For this reason, students need to pay for another app, like Keynote, and then upload the presentation to Google Drive. </a:t>
            </a:r>
          </a:p>
        </p:txBody>
      </p:sp>
      <p:pic>
        <p:nvPicPr>
          <p:cNvPr id="5" name="Picture 4"/>
          <p:cNvPicPr>
            <a:picLocks noChangeAspect="1"/>
          </p:cNvPicPr>
          <p:nvPr/>
        </p:nvPicPr>
        <p:blipFill>
          <a:blip r:embed="rId3"/>
          <a:stretch>
            <a:fillRect/>
          </a:stretch>
        </p:blipFill>
        <p:spPr>
          <a:xfrm>
            <a:off x="486159" y="999299"/>
            <a:ext cx="1766578" cy="1766578"/>
          </a:xfrm>
          <a:prstGeom prst="rect">
            <a:avLst/>
          </a:prstGeom>
        </p:spPr>
      </p:pic>
    </p:spTree>
    <p:extLst>
      <p:ext uri="{BB962C8B-B14F-4D97-AF65-F5344CB8AC3E}">
        <p14:creationId xmlns:p14="http://schemas.microsoft.com/office/powerpoint/2010/main" val="35049714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Classroom Management </a:t>
            </a:r>
            <a:r>
              <a:rPr lang="en-US" dirty="0" smtClean="0"/>
              <a:t>apps</a:t>
            </a:r>
            <a:endParaRPr lang="en-US" dirty="0"/>
          </a:p>
        </p:txBody>
      </p:sp>
      <p:pic>
        <p:nvPicPr>
          <p:cNvPr id="7" name="Picture 6"/>
          <p:cNvPicPr>
            <a:picLocks noChangeAspect="1"/>
          </p:cNvPicPr>
          <p:nvPr/>
        </p:nvPicPr>
        <p:blipFill>
          <a:blip r:embed="rId2"/>
          <a:stretch>
            <a:fillRect/>
          </a:stretch>
        </p:blipFill>
        <p:spPr>
          <a:xfrm>
            <a:off x="779462" y="1126565"/>
            <a:ext cx="1270000" cy="1270000"/>
          </a:xfrm>
          <a:prstGeom prst="rect">
            <a:avLst/>
          </a:prstGeom>
        </p:spPr>
      </p:pic>
      <p:sp>
        <p:nvSpPr>
          <p:cNvPr id="8" name="Content Placeholder 2"/>
          <p:cNvSpPr>
            <a:spLocks noGrp="1"/>
          </p:cNvSpPr>
          <p:nvPr>
            <p:ph idx="1"/>
          </p:nvPr>
        </p:nvSpPr>
        <p:spPr>
          <a:xfrm>
            <a:off x="779462" y="1882588"/>
            <a:ext cx="7581901" cy="3953436"/>
          </a:xfrm>
        </p:spPr>
        <p:txBody>
          <a:bodyPr>
            <a:normAutofit fontScale="70000" lnSpcReduction="20000"/>
          </a:bodyPr>
          <a:lstStyle/>
          <a:p>
            <a:endParaRPr lang="en-US" dirty="0" smtClean="0"/>
          </a:p>
          <a:p>
            <a:r>
              <a:rPr lang="en-US" dirty="0" smtClean="0"/>
              <a:t>1. </a:t>
            </a:r>
            <a:r>
              <a:rPr lang="en-US" dirty="0" err="1" smtClean="0"/>
              <a:t>Schoology</a:t>
            </a:r>
            <a:r>
              <a:rPr lang="en-US" dirty="0" smtClean="0"/>
              <a:t> (by </a:t>
            </a:r>
            <a:r>
              <a:rPr lang="en-US" dirty="0" err="1" smtClean="0"/>
              <a:t>Schoology</a:t>
            </a:r>
            <a:r>
              <a:rPr lang="en-US" dirty="0" smtClean="0"/>
              <a:t>)</a:t>
            </a:r>
          </a:p>
          <a:p>
            <a:r>
              <a:rPr lang="en-US" dirty="0">
                <a:hlinkClick r:id="rId3"/>
              </a:rPr>
              <a:t>https://appsto.re/us/</a:t>
            </a:r>
            <a:r>
              <a:rPr lang="en-US" dirty="0" smtClean="0">
                <a:hlinkClick r:id="rId3"/>
              </a:rPr>
              <a:t>24Wly.i</a:t>
            </a:r>
            <a:endParaRPr lang="en-US" dirty="0" smtClean="0"/>
          </a:p>
          <a:p>
            <a:r>
              <a:rPr lang="en-US" dirty="0"/>
              <a:t>This app is </a:t>
            </a:r>
            <a:r>
              <a:rPr lang="en-US" dirty="0" smtClean="0"/>
              <a:t>a classroom </a:t>
            </a:r>
            <a:r>
              <a:rPr lang="en-US" dirty="0"/>
              <a:t>management tool. I recommend </a:t>
            </a:r>
            <a:r>
              <a:rPr lang="en-US" dirty="0" smtClean="0"/>
              <a:t>it to </a:t>
            </a:r>
            <a:r>
              <a:rPr lang="en-US" dirty="0"/>
              <a:t>teachers who wish </a:t>
            </a:r>
            <a:r>
              <a:rPr lang="en-US" dirty="0" smtClean="0"/>
              <a:t>to</a:t>
            </a:r>
          </a:p>
          <a:p>
            <a:pPr lvl="1"/>
            <a:r>
              <a:rPr lang="en-US" dirty="0" smtClean="0"/>
              <a:t> </a:t>
            </a:r>
            <a:r>
              <a:rPr lang="en-US" dirty="0"/>
              <a:t>(1) have an online classroom site to manage their courses and deliver content and assessment to students outside of the physical environment; and </a:t>
            </a:r>
            <a:endParaRPr lang="en-US" dirty="0" smtClean="0"/>
          </a:p>
          <a:p>
            <a:pPr lvl="1"/>
            <a:r>
              <a:rPr lang="en-US" dirty="0" smtClean="0"/>
              <a:t>(</a:t>
            </a:r>
            <a:r>
              <a:rPr lang="en-US" dirty="0"/>
              <a:t>2) teachers who wish to collaborate with other educators in an online environment</a:t>
            </a:r>
            <a:r>
              <a:rPr lang="en-US" dirty="0" smtClean="0"/>
              <a:t>.</a:t>
            </a:r>
          </a:p>
          <a:p>
            <a:pPr lvl="1"/>
            <a:r>
              <a:rPr lang="en-US" dirty="0" smtClean="0"/>
              <a:t> </a:t>
            </a:r>
            <a:r>
              <a:rPr lang="en-US" dirty="0"/>
              <a:t>This is very easy to use; you can sign up to groups and get info at the site as well as delivered to your e-mail and sent as push-messages on your iPad.  This app helps to share content at home with students, and allows the teacher to create assignments and upload lessons, documents and lessons.  Students are able to login to their class and access information on their iPad as well as computer to complete work. Students can communicate with each other within the class.</a:t>
            </a:r>
          </a:p>
          <a:p>
            <a:endParaRPr lang="en-US" dirty="0"/>
          </a:p>
        </p:txBody>
      </p:sp>
    </p:spTree>
    <p:extLst>
      <p:ext uri="{BB962C8B-B14F-4D97-AF65-F5344CB8AC3E}">
        <p14:creationId xmlns:p14="http://schemas.microsoft.com/office/powerpoint/2010/main" val="109147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Classroom Management apps</a:t>
            </a:r>
          </a:p>
        </p:txBody>
      </p:sp>
      <p:sp>
        <p:nvSpPr>
          <p:cNvPr id="3" name="Content Placeholder 2"/>
          <p:cNvSpPr>
            <a:spLocks noGrp="1"/>
          </p:cNvSpPr>
          <p:nvPr>
            <p:ph idx="1"/>
          </p:nvPr>
        </p:nvSpPr>
        <p:spPr/>
        <p:txBody>
          <a:bodyPr>
            <a:normAutofit fontScale="92500" lnSpcReduction="20000"/>
          </a:bodyPr>
          <a:lstStyle/>
          <a:p>
            <a:endParaRPr lang="en-US" dirty="0" smtClean="0"/>
          </a:p>
          <a:p>
            <a:r>
              <a:rPr lang="en-US" dirty="0" err="1" smtClean="0"/>
              <a:t>Edmodo</a:t>
            </a:r>
            <a:r>
              <a:rPr lang="en-US" dirty="0" smtClean="0"/>
              <a:t> by </a:t>
            </a:r>
            <a:r>
              <a:rPr lang="en-US" dirty="0" err="1" smtClean="0"/>
              <a:t>Edmodo</a:t>
            </a:r>
            <a:r>
              <a:rPr lang="en-US" dirty="0" smtClean="0"/>
              <a:t>, Inc. (free app)</a:t>
            </a:r>
          </a:p>
          <a:p>
            <a:r>
              <a:rPr lang="en-US" dirty="0" err="1" smtClean="0"/>
              <a:t>Itunes</a:t>
            </a:r>
            <a:r>
              <a:rPr lang="en-US" dirty="0" smtClean="0"/>
              <a:t> URL: https://</a:t>
            </a:r>
            <a:r>
              <a:rPr lang="en-US" dirty="0" err="1" smtClean="0"/>
              <a:t>appsto.re</a:t>
            </a:r>
            <a:r>
              <a:rPr lang="en-US" dirty="0" smtClean="0"/>
              <a:t>/us/</a:t>
            </a:r>
            <a:r>
              <a:rPr lang="en-US" dirty="0" err="1" smtClean="0"/>
              <a:t>SktJw.i</a:t>
            </a:r>
            <a:endParaRPr lang="en-US" dirty="0" smtClean="0"/>
          </a:p>
          <a:p>
            <a:r>
              <a:rPr lang="en-US" dirty="0" smtClean="0"/>
              <a:t>Short Description:  Similar to the </a:t>
            </a:r>
            <a:r>
              <a:rPr lang="en-US" dirty="0" err="1" smtClean="0"/>
              <a:t>Schoology</a:t>
            </a:r>
            <a:r>
              <a:rPr lang="en-US" dirty="0" smtClean="0"/>
              <a:t> app, </a:t>
            </a:r>
            <a:r>
              <a:rPr lang="en-US" dirty="0" err="1" smtClean="0"/>
              <a:t>edmodo</a:t>
            </a:r>
            <a:r>
              <a:rPr lang="en-US" dirty="0" smtClean="0"/>
              <a:t> is a classroom management tool. Teachers engage and encourage students to collaborate on a structured and closed/safe classroom site. Students are assigned classroom numbers and do activities, assignments, and discussions based on the teacher’s invitations.  There is no social aspect among students that is not driven by the teacher assignments in </a:t>
            </a:r>
            <a:r>
              <a:rPr lang="en-US" dirty="0" err="1" smtClean="0"/>
              <a:t>edmodo</a:t>
            </a:r>
            <a:r>
              <a:rPr lang="en-US" dirty="0" smtClean="0"/>
              <a:t>.</a:t>
            </a:r>
          </a:p>
          <a:p>
            <a:endParaRPr lang="en-US" dirty="0"/>
          </a:p>
        </p:txBody>
      </p:sp>
      <p:pic>
        <p:nvPicPr>
          <p:cNvPr id="4" name="Picture 3"/>
          <p:cNvPicPr>
            <a:picLocks noChangeAspect="1"/>
          </p:cNvPicPr>
          <p:nvPr/>
        </p:nvPicPr>
        <p:blipFill>
          <a:blip r:embed="rId2"/>
          <a:stretch>
            <a:fillRect/>
          </a:stretch>
        </p:blipFill>
        <p:spPr>
          <a:xfrm>
            <a:off x="779462" y="890220"/>
            <a:ext cx="1536176" cy="1536176"/>
          </a:xfrm>
          <a:prstGeom prst="rect">
            <a:avLst/>
          </a:prstGeom>
        </p:spPr>
      </p:pic>
    </p:spTree>
    <p:extLst>
      <p:ext uri="{BB962C8B-B14F-4D97-AF65-F5344CB8AC3E}">
        <p14:creationId xmlns:p14="http://schemas.microsoft.com/office/powerpoint/2010/main" val="34808211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Creativity Apps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Keynote for iPad app by Apple</a:t>
            </a:r>
          </a:p>
          <a:p>
            <a:r>
              <a:rPr lang="en-US" dirty="0" smtClean="0"/>
              <a:t>Cost $9.99</a:t>
            </a:r>
          </a:p>
          <a:p>
            <a:r>
              <a:rPr lang="en-US" dirty="0" smtClean="0"/>
              <a:t>iTunes ID 361285480; https://</a:t>
            </a:r>
            <a:r>
              <a:rPr lang="en-US" dirty="0" err="1" smtClean="0"/>
              <a:t>appsto.re</a:t>
            </a:r>
            <a:r>
              <a:rPr lang="en-US" dirty="0" smtClean="0"/>
              <a:t>/us/</a:t>
            </a:r>
            <a:r>
              <a:rPr lang="en-US" dirty="0" err="1" smtClean="0"/>
              <a:t>ODmlv.i</a:t>
            </a:r>
            <a:endParaRPr lang="en-US" dirty="0" smtClean="0"/>
          </a:p>
          <a:p>
            <a:r>
              <a:rPr lang="en-US" dirty="0" smtClean="0"/>
              <a:t>Short Summary:  Keynote is a presentation app that can be used on the iPad, iPod, and iPhone to create a presentation.  Unlike many other presentation software programs, this can be used to CREATE from the device, not just to view it. This is essential because a creation tool must be used on the iPad itself.  Students will find it remarkably like PowerPoint so it feels familiar quickly, and offers the ability to embed images, charts, photos, animations, transitions, etc.  </a:t>
            </a:r>
          </a:p>
        </p:txBody>
      </p:sp>
      <p:pic>
        <p:nvPicPr>
          <p:cNvPr id="5" name="Picture 4"/>
          <p:cNvPicPr>
            <a:picLocks noChangeAspect="1"/>
          </p:cNvPicPr>
          <p:nvPr/>
        </p:nvPicPr>
        <p:blipFill>
          <a:blip r:embed="rId2"/>
          <a:stretch>
            <a:fillRect/>
          </a:stretch>
        </p:blipFill>
        <p:spPr>
          <a:xfrm>
            <a:off x="611264" y="291215"/>
            <a:ext cx="1531803" cy="1591373"/>
          </a:xfrm>
          <a:prstGeom prst="rect">
            <a:avLst/>
          </a:prstGeom>
        </p:spPr>
      </p:pic>
    </p:spTree>
    <p:extLst>
      <p:ext uri="{BB962C8B-B14F-4D97-AF65-F5344CB8AC3E}">
        <p14:creationId xmlns:p14="http://schemas.microsoft.com/office/powerpoint/2010/main" val="1013170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the author</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Ellen Dill, King Philip Regional High School, Wrentham, MA </a:t>
            </a:r>
            <a:br>
              <a:rPr lang="en-US" dirty="0" smtClean="0"/>
            </a:br>
            <a:r>
              <a:rPr lang="en-US" dirty="0" smtClean="0"/>
              <a:t>BA Mount Holyoke College (French Studies; Psych &amp; Education) M.Ed. University of New England (Curriculum &amp; Instruction)</a:t>
            </a:r>
          </a:p>
          <a:p>
            <a:r>
              <a:rPr lang="en-US" dirty="0" smtClean="0"/>
              <a:t>I am writing this guide </a:t>
            </a:r>
            <a:r>
              <a:rPr lang="en-US" i="1" dirty="0" smtClean="0">
                <a:solidFill>
                  <a:srgbClr val="FFFF00"/>
                </a:solidFill>
              </a:rPr>
              <a:t>as a French Teacher </a:t>
            </a:r>
            <a:r>
              <a:rPr lang="en-US" dirty="0" smtClean="0"/>
              <a:t>with 15+ years experience, </a:t>
            </a:r>
            <a:r>
              <a:rPr lang="en-US" i="1" dirty="0" smtClean="0">
                <a:solidFill>
                  <a:srgbClr val="FFFF00"/>
                </a:solidFill>
              </a:rPr>
              <a:t>for teachers of World Languages. </a:t>
            </a:r>
            <a:r>
              <a:rPr lang="en-US" dirty="0" smtClean="0"/>
              <a:t> I run a flipped classroom using some management tools from my iPad, and I use a cart of iPads in my class for Project Based Learning activities.</a:t>
            </a:r>
          </a:p>
          <a:p>
            <a:r>
              <a:rPr lang="en-US" i="1" dirty="0" smtClean="0">
                <a:solidFill>
                  <a:srgbClr val="FFFF00"/>
                </a:solidFill>
              </a:rPr>
              <a:t>Guide Uses:</a:t>
            </a:r>
            <a:r>
              <a:rPr lang="en-US" b="0" dirty="0" smtClean="0">
                <a:solidFill>
                  <a:srgbClr val="FFFF00"/>
                </a:solidFill>
              </a:rPr>
              <a:t> </a:t>
            </a:r>
            <a:r>
              <a:rPr lang="en-US" dirty="0" smtClean="0">
                <a:solidFill>
                  <a:srgbClr val="FFFFFF"/>
                </a:solidFill>
              </a:rPr>
              <a:t>Whether you are reading the PowerPoint or watching the video, this guide is intended to help you think about how to </a:t>
            </a:r>
            <a:r>
              <a:rPr lang="en-US" dirty="0" smtClean="0">
                <a:solidFill>
                  <a:srgbClr val="FFFF00"/>
                </a:solidFill>
              </a:rPr>
              <a:t>transform </a:t>
            </a:r>
            <a:r>
              <a:rPr lang="en-US" dirty="0" smtClean="0"/>
              <a:t>your classroom with the integration of your </a:t>
            </a:r>
            <a:r>
              <a:rPr lang="en-US" dirty="0" smtClean="0">
                <a:solidFill>
                  <a:srgbClr val="FFFF00"/>
                </a:solidFill>
              </a:rPr>
              <a:t>iPad </a:t>
            </a:r>
            <a:r>
              <a:rPr lang="en-US" dirty="0" smtClean="0"/>
              <a:t>so that your students are </a:t>
            </a:r>
            <a:r>
              <a:rPr lang="en-US" dirty="0" smtClean="0">
                <a:solidFill>
                  <a:srgbClr val="FFFF00"/>
                </a:solidFill>
              </a:rPr>
              <a:t>more engaged, think more critically and retain what they learn better!</a:t>
            </a:r>
            <a:endParaRPr lang="en-US" i="1" dirty="0" smtClean="0">
              <a:solidFill>
                <a:srgbClr val="FFFF00"/>
              </a:solidFill>
            </a:endParaRPr>
          </a:p>
          <a:p>
            <a:r>
              <a:rPr lang="en-US" dirty="0" smtClean="0"/>
              <a:t>Emails: </a:t>
            </a:r>
            <a:r>
              <a:rPr lang="en-US" dirty="0" smtClean="0">
                <a:hlinkClick r:id="rId2"/>
              </a:rPr>
              <a:t>dille@kingphilip.org</a:t>
            </a:r>
            <a:r>
              <a:rPr lang="en-US" dirty="0" smtClean="0"/>
              <a:t>; </a:t>
            </a:r>
            <a:r>
              <a:rPr lang="en-US" dirty="0" smtClean="0">
                <a:hlinkClick r:id="rId3"/>
              </a:rPr>
              <a:t>ellen.m.dill@gmail.com</a:t>
            </a:r>
            <a:endParaRPr lang="en-US" dirty="0"/>
          </a:p>
          <a:p>
            <a:r>
              <a:rPr lang="en-US" dirty="0" smtClean="0"/>
              <a:t>Websites: </a:t>
            </a:r>
            <a:r>
              <a:rPr lang="en-US" dirty="0" smtClean="0">
                <a:hlinkClick r:id="rId4"/>
              </a:rPr>
              <a:t>http://mme-dill.wikispaces.org</a:t>
            </a:r>
            <a:r>
              <a:rPr lang="en-US" dirty="0" smtClean="0"/>
              <a:t>; </a:t>
            </a:r>
            <a:r>
              <a:rPr lang="en-US" dirty="0" smtClean="0">
                <a:hlinkClick r:id="rId5"/>
              </a:rPr>
              <a:t>http://senora-dill.wikispaces.com</a:t>
            </a:r>
            <a:r>
              <a:rPr lang="en-US" dirty="0" smtClean="0"/>
              <a:t>; </a:t>
            </a:r>
            <a:r>
              <a:rPr lang="en-US" dirty="0">
                <a:hlinkClick r:id="rId6"/>
              </a:rPr>
              <a:t>http://ellendill.weebly.com</a:t>
            </a:r>
            <a:r>
              <a:rPr lang="en-US" dirty="0" smtClean="0">
                <a:hlinkClick r:id="rId6"/>
              </a:rPr>
              <a:t>/</a:t>
            </a:r>
            <a:endParaRPr lang="en-US" dirty="0"/>
          </a:p>
          <a:p>
            <a:pPr marL="0" indent="0">
              <a:buNone/>
            </a:pPr>
            <a:endParaRPr lang="en-US" dirty="0" smtClean="0"/>
          </a:p>
        </p:txBody>
      </p:sp>
    </p:spTree>
    <p:extLst>
      <p:ext uri="{BB962C8B-B14F-4D97-AF65-F5344CB8AC3E}">
        <p14:creationId xmlns:p14="http://schemas.microsoft.com/office/powerpoint/2010/main" val="219302490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Creativity apps</a:t>
            </a:r>
            <a:endParaRPr lang="en-US" dirty="0"/>
          </a:p>
        </p:txBody>
      </p:sp>
      <p:sp>
        <p:nvSpPr>
          <p:cNvPr id="3" name="Content Placeholder 2"/>
          <p:cNvSpPr>
            <a:spLocks noGrp="1"/>
          </p:cNvSpPr>
          <p:nvPr>
            <p:ph idx="1"/>
          </p:nvPr>
        </p:nvSpPr>
        <p:spPr/>
        <p:txBody>
          <a:bodyPr>
            <a:normAutofit lnSpcReduction="10000"/>
          </a:bodyPr>
          <a:lstStyle/>
          <a:p>
            <a:r>
              <a:rPr lang="en-US" dirty="0" smtClean="0"/>
              <a:t>Creative Book Builder by Tiger NG</a:t>
            </a:r>
          </a:p>
          <a:p>
            <a:r>
              <a:rPr lang="en-US" dirty="0"/>
              <a:t>C</a:t>
            </a:r>
            <a:r>
              <a:rPr lang="en-US" dirty="0" smtClean="0"/>
              <a:t>ost  $3.99</a:t>
            </a:r>
          </a:p>
          <a:p>
            <a:r>
              <a:rPr lang="en-US" dirty="0" err="1" smtClean="0"/>
              <a:t>Itunes</a:t>
            </a:r>
            <a:r>
              <a:rPr lang="en-US" dirty="0" smtClean="0"/>
              <a:t> URL:  https://</a:t>
            </a:r>
            <a:r>
              <a:rPr lang="en-US" dirty="0" err="1" smtClean="0"/>
              <a:t>appsto.re</a:t>
            </a:r>
            <a:r>
              <a:rPr lang="en-US" dirty="0" smtClean="0"/>
              <a:t>/us/UL4A.i</a:t>
            </a:r>
          </a:p>
          <a:p>
            <a:r>
              <a:rPr lang="en-US" dirty="0" smtClean="0"/>
              <a:t>Short Description: This app allows you to create and edit your own e-books by writing text, importing photos or adding animations, and reading aloud if desired.  Students can be given any topic and turn it into their own e-book, publish it, and place it into </a:t>
            </a:r>
            <a:r>
              <a:rPr lang="en-US" dirty="0" err="1" smtClean="0"/>
              <a:t>iBooks</a:t>
            </a:r>
            <a:r>
              <a:rPr lang="en-US" dirty="0" smtClean="0"/>
              <a:t> if desired.  Everyone is a writer!</a:t>
            </a:r>
            <a:endParaRPr lang="en-US" dirty="0"/>
          </a:p>
        </p:txBody>
      </p:sp>
      <p:pic>
        <p:nvPicPr>
          <p:cNvPr id="4" name="Picture 3"/>
          <p:cNvPicPr>
            <a:picLocks noChangeAspect="1"/>
          </p:cNvPicPr>
          <p:nvPr/>
        </p:nvPicPr>
        <p:blipFill>
          <a:blip r:embed="rId2"/>
          <a:stretch>
            <a:fillRect/>
          </a:stretch>
        </p:blipFill>
        <p:spPr>
          <a:xfrm>
            <a:off x="258065" y="345888"/>
            <a:ext cx="1524000" cy="1536700"/>
          </a:xfrm>
          <a:prstGeom prst="rect">
            <a:avLst/>
          </a:prstGeom>
        </p:spPr>
      </p:pic>
    </p:spTree>
    <p:extLst>
      <p:ext uri="{BB962C8B-B14F-4D97-AF65-F5344CB8AC3E}">
        <p14:creationId xmlns:p14="http://schemas.microsoft.com/office/powerpoint/2010/main" val="335794360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Creativity apps</a:t>
            </a:r>
            <a:endParaRPr lang="en-US" dirty="0"/>
          </a:p>
        </p:txBody>
      </p:sp>
      <p:sp>
        <p:nvSpPr>
          <p:cNvPr id="3" name="Content Placeholder 2"/>
          <p:cNvSpPr>
            <a:spLocks noGrp="1"/>
          </p:cNvSpPr>
          <p:nvPr>
            <p:ph idx="1"/>
          </p:nvPr>
        </p:nvSpPr>
        <p:spPr/>
        <p:txBody>
          <a:bodyPr>
            <a:normAutofit fontScale="92500" lnSpcReduction="20000"/>
          </a:bodyPr>
          <a:lstStyle/>
          <a:p>
            <a:r>
              <a:rPr lang="en-US" dirty="0" err="1" smtClean="0"/>
              <a:t>Prezi</a:t>
            </a:r>
            <a:r>
              <a:rPr lang="en-US" dirty="0" smtClean="0"/>
              <a:t> by </a:t>
            </a:r>
            <a:r>
              <a:rPr lang="en-US" dirty="0" err="1" smtClean="0"/>
              <a:t>Prezi</a:t>
            </a:r>
            <a:r>
              <a:rPr lang="en-US" dirty="0" smtClean="0"/>
              <a:t>, Inc. (free app)</a:t>
            </a:r>
          </a:p>
          <a:p>
            <a:r>
              <a:rPr lang="en-US" dirty="0" smtClean="0"/>
              <a:t>Apple ID #407759942, </a:t>
            </a:r>
            <a:r>
              <a:rPr lang="en-US" dirty="0" smtClean="0">
                <a:hlinkClick r:id="rId2"/>
              </a:rPr>
              <a:t>https://appsto.re/us/gXEty.i</a:t>
            </a:r>
            <a:endParaRPr lang="en-US" dirty="0" smtClean="0"/>
          </a:p>
          <a:p>
            <a:r>
              <a:rPr lang="en-US" dirty="0" smtClean="0"/>
              <a:t>Simple Description:  This app is an innovative presentation tool.  Students choose a template and style for the presentation. Instead of moving from slide to slide, students place content onto a clipboard and zoom from one spot to another.  </a:t>
            </a:r>
            <a:r>
              <a:rPr lang="en-US" dirty="0" err="1" smtClean="0"/>
              <a:t>Prezi</a:t>
            </a:r>
            <a:r>
              <a:rPr lang="en-US" dirty="0" smtClean="0"/>
              <a:t> automatically zooms in on the part of the presentation as numerically ordered by the student once it’s on the clipboard.  Very easy to use and </a:t>
            </a:r>
            <a:r>
              <a:rPr lang="en-US" dirty="0" err="1" smtClean="0"/>
              <a:t>intutitive</a:t>
            </a:r>
            <a:r>
              <a:rPr lang="en-US" dirty="0" smtClean="0"/>
              <a:t>, fun to watch, but pay attention and make sure to save the </a:t>
            </a:r>
            <a:r>
              <a:rPr lang="en-US" dirty="0" err="1" smtClean="0"/>
              <a:t>Prezi</a:t>
            </a:r>
            <a:r>
              <a:rPr lang="en-US" dirty="0" smtClean="0"/>
              <a:t>.  Google Drive users sometimes forget to SAVE their work!</a:t>
            </a:r>
            <a:endParaRPr lang="en-US" dirty="0"/>
          </a:p>
        </p:txBody>
      </p:sp>
      <p:pic>
        <p:nvPicPr>
          <p:cNvPr id="5" name="Picture 4"/>
          <p:cNvPicPr>
            <a:picLocks noChangeAspect="1"/>
          </p:cNvPicPr>
          <p:nvPr/>
        </p:nvPicPr>
        <p:blipFill>
          <a:blip r:embed="rId3"/>
          <a:stretch>
            <a:fillRect/>
          </a:stretch>
        </p:blipFill>
        <p:spPr>
          <a:xfrm>
            <a:off x="518426" y="337321"/>
            <a:ext cx="1525426" cy="1525426"/>
          </a:xfrm>
          <a:prstGeom prst="rect">
            <a:avLst/>
          </a:prstGeom>
        </p:spPr>
      </p:pic>
    </p:spTree>
    <p:extLst>
      <p:ext uri="{BB962C8B-B14F-4D97-AF65-F5344CB8AC3E}">
        <p14:creationId xmlns:p14="http://schemas.microsoft.com/office/powerpoint/2010/main" val="30379024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Creativity apps</a:t>
            </a:r>
            <a:endParaRPr lang="en-US" dirty="0"/>
          </a:p>
        </p:txBody>
      </p:sp>
      <p:sp>
        <p:nvSpPr>
          <p:cNvPr id="3" name="Content Placeholder 2"/>
          <p:cNvSpPr>
            <a:spLocks noGrp="1"/>
          </p:cNvSpPr>
          <p:nvPr>
            <p:ph idx="1"/>
          </p:nvPr>
        </p:nvSpPr>
        <p:spPr/>
        <p:txBody>
          <a:bodyPr>
            <a:normAutofit fontScale="92500" lnSpcReduction="20000"/>
          </a:bodyPr>
          <a:lstStyle/>
          <a:p>
            <a:r>
              <a:rPr lang="en-US" dirty="0" err="1" smtClean="0"/>
              <a:t>Songify</a:t>
            </a:r>
            <a:r>
              <a:rPr lang="en-US" dirty="0" smtClean="0"/>
              <a:t> and </a:t>
            </a:r>
            <a:r>
              <a:rPr lang="en-US" dirty="0" err="1" smtClean="0"/>
              <a:t>AutoRap</a:t>
            </a:r>
            <a:r>
              <a:rPr lang="en-US" dirty="0" smtClean="0"/>
              <a:t> by </a:t>
            </a:r>
            <a:r>
              <a:rPr lang="en-US" dirty="0" err="1" smtClean="0"/>
              <a:t>Smule</a:t>
            </a:r>
            <a:r>
              <a:rPr lang="en-US" dirty="0"/>
              <a:t> </a:t>
            </a:r>
          </a:p>
          <a:p>
            <a:r>
              <a:rPr lang="en-US" dirty="0" smtClean="0"/>
              <a:t>These are both free apps</a:t>
            </a:r>
            <a:r>
              <a:rPr lang="en-US" dirty="0"/>
              <a:t> </a:t>
            </a:r>
            <a:r>
              <a:rPr lang="en-US" dirty="0" smtClean="0"/>
              <a:t>but there are enhanced versions for $2.99</a:t>
            </a:r>
          </a:p>
          <a:p>
            <a:r>
              <a:rPr lang="en-US" dirty="0" err="1" smtClean="0"/>
              <a:t>Itunes</a:t>
            </a:r>
            <a:r>
              <a:rPr lang="en-US" dirty="0" smtClean="0"/>
              <a:t> URL: </a:t>
            </a:r>
            <a:r>
              <a:rPr lang="en-US" dirty="0" err="1" smtClean="0"/>
              <a:t>Songify</a:t>
            </a:r>
            <a:r>
              <a:rPr lang="en-US" dirty="0" smtClean="0"/>
              <a:t>: </a:t>
            </a:r>
            <a:r>
              <a:rPr lang="en-US" dirty="0" smtClean="0">
                <a:hlinkClick r:id="rId2"/>
              </a:rPr>
              <a:t>https://appsto.re/us/NnPjA.i</a:t>
            </a:r>
            <a:r>
              <a:rPr lang="en-US" dirty="0" smtClean="0"/>
              <a:t>   </a:t>
            </a:r>
            <a:r>
              <a:rPr lang="en-US" dirty="0" err="1" smtClean="0"/>
              <a:t>Autorap</a:t>
            </a:r>
            <a:r>
              <a:rPr lang="en-US" dirty="0" smtClean="0"/>
              <a:t>: </a:t>
            </a:r>
            <a:r>
              <a:rPr lang="en-US" dirty="0" smtClean="0">
                <a:hlinkClick r:id="rId3"/>
              </a:rPr>
              <a:t>https://appsto.re/us/tZcqF.i</a:t>
            </a:r>
            <a:endParaRPr lang="en-US" dirty="0" smtClean="0"/>
          </a:p>
          <a:p>
            <a:r>
              <a:rPr lang="en-US" dirty="0" smtClean="0"/>
              <a:t>Short Description:  These are two song-writing apps made simple!  Students write a poem, practice reading their poem, then turn on the app and read it into the app.  The app records them</a:t>
            </a:r>
            <a:r>
              <a:rPr lang="en-US" dirty="0"/>
              <a:t> </a:t>
            </a:r>
            <a:r>
              <a:rPr lang="en-US" dirty="0" smtClean="0"/>
              <a:t>and then automatically turns it into either the pop song or the rap song they wanted to record – no musical ability necessary!</a:t>
            </a:r>
            <a:endParaRPr lang="en-US" dirty="0"/>
          </a:p>
        </p:txBody>
      </p:sp>
      <p:pic>
        <p:nvPicPr>
          <p:cNvPr id="4" name="Picture 3"/>
          <p:cNvPicPr>
            <a:picLocks noChangeAspect="1"/>
          </p:cNvPicPr>
          <p:nvPr/>
        </p:nvPicPr>
        <p:blipFill>
          <a:blip r:embed="rId4"/>
          <a:stretch>
            <a:fillRect/>
          </a:stretch>
        </p:blipFill>
        <p:spPr>
          <a:xfrm>
            <a:off x="527519" y="228600"/>
            <a:ext cx="1653988" cy="1653988"/>
          </a:xfrm>
          <a:prstGeom prst="rect">
            <a:avLst/>
          </a:prstGeom>
        </p:spPr>
      </p:pic>
      <p:pic>
        <p:nvPicPr>
          <p:cNvPr id="5" name="Picture 4"/>
          <p:cNvPicPr>
            <a:picLocks noChangeAspect="1"/>
          </p:cNvPicPr>
          <p:nvPr/>
        </p:nvPicPr>
        <p:blipFill>
          <a:blip r:embed="rId5"/>
          <a:stretch>
            <a:fillRect/>
          </a:stretch>
        </p:blipFill>
        <p:spPr>
          <a:xfrm>
            <a:off x="7039334" y="241609"/>
            <a:ext cx="1671744" cy="1640976"/>
          </a:xfrm>
          <a:prstGeom prst="rect">
            <a:avLst/>
          </a:prstGeom>
        </p:spPr>
      </p:pic>
    </p:spTree>
    <p:extLst>
      <p:ext uri="{BB962C8B-B14F-4D97-AF65-F5344CB8AC3E}">
        <p14:creationId xmlns:p14="http://schemas.microsoft.com/office/powerpoint/2010/main" val="22834754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Creativity Apps</a:t>
            </a:r>
            <a:endParaRPr lang="en-US" dirty="0"/>
          </a:p>
        </p:txBody>
      </p:sp>
      <p:sp>
        <p:nvSpPr>
          <p:cNvPr id="3" name="Content Placeholder 2"/>
          <p:cNvSpPr>
            <a:spLocks noGrp="1"/>
          </p:cNvSpPr>
          <p:nvPr>
            <p:ph idx="1"/>
          </p:nvPr>
        </p:nvSpPr>
        <p:spPr/>
        <p:txBody>
          <a:bodyPr>
            <a:normAutofit fontScale="92500" lnSpcReduction="20000"/>
          </a:bodyPr>
          <a:lstStyle/>
          <a:p>
            <a:r>
              <a:rPr lang="en-US" dirty="0" err="1" smtClean="0"/>
              <a:t>ShowMe</a:t>
            </a:r>
            <a:r>
              <a:rPr lang="en-US" dirty="0" smtClean="0"/>
              <a:t> Interactive Whiteboard by </a:t>
            </a:r>
            <a:r>
              <a:rPr lang="en-US" dirty="0" err="1" smtClean="0"/>
              <a:t>Learnbat</a:t>
            </a:r>
            <a:r>
              <a:rPr lang="en-US" dirty="0" smtClean="0"/>
              <a:t>, Inc. </a:t>
            </a:r>
          </a:p>
          <a:p>
            <a:r>
              <a:rPr lang="en-US" dirty="0" err="1" smtClean="0"/>
              <a:t>Itunes</a:t>
            </a:r>
            <a:r>
              <a:rPr lang="en-US" dirty="0" smtClean="0"/>
              <a:t> URL: </a:t>
            </a:r>
            <a:r>
              <a:rPr lang="en-US" dirty="0" smtClean="0">
                <a:hlinkClick r:id="rId2"/>
              </a:rPr>
              <a:t>https://appsto.re/us/NWYHA.i</a:t>
            </a:r>
            <a:endParaRPr lang="en-US" dirty="0" smtClean="0"/>
          </a:p>
          <a:p>
            <a:r>
              <a:rPr lang="en-US" dirty="0" smtClean="0"/>
              <a:t>Short Description:  </a:t>
            </a:r>
            <a:r>
              <a:rPr lang="en-US" dirty="0" err="1" smtClean="0"/>
              <a:t>ShowMe</a:t>
            </a:r>
            <a:r>
              <a:rPr lang="en-US" dirty="0" smtClean="0"/>
              <a:t> is an easy </a:t>
            </a:r>
            <a:r>
              <a:rPr lang="en-US" dirty="0" err="1" smtClean="0"/>
              <a:t>screencasting</a:t>
            </a:r>
            <a:r>
              <a:rPr lang="en-US" dirty="0" smtClean="0"/>
              <a:t> white board app that allows you to make a quick presentation about anything.  You simply draw with your finger or a stylus on the iPad white board, choose your colors, import graphics, photos, or images, and publish your presentation.  You can post your </a:t>
            </a:r>
            <a:r>
              <a:rPr lang="en-US" dirty="0" err="1" smtClean="0"/>
              <a:t>ShowMe</a:t>
            </a:r>
            <a:r>
              <a:rPr lang="en-US" dirty="0" smtClean="0"/>
              <a:t> on the website and others can use yours, your students’ and you can use theirs.  It can be a project or used as an assessment tool for student understanding utilizing Bloom’s highest form of thinking: creation!</a:t>
            </a:r>
            <a:endParaRPr lang="en-US" dirty="0"/>
          </a:p>
        </p:txBody>
      </p:sp>
      <p:pic>
        <p:nvPicPr>
          <p:cNvPr id="4" name="Picture 3"/>
          <p:cNvPicPr>
            <a:picLocks noChangeAspect="1"/>
          </p:cNvPicPr>
          <p:nvPr/>
        </p:nvPicPr>
        <p:blipFill>
          <a:blip r:embed="rId3"/>
          <a:stretch>
            <a:fillRect/>
          </a:stretch>
        </p:blipFill>
        <p:spPr>
          <a:xfrm>
            <a:off x="315605" y="107577"/>
            <a:ext cx="1786924" cy="1775011"/>
          </a:xfrm>
          <a:prstGeom prst="rect">
            <a:avLst/>
          </a:prstGeom>
        </p:spPr>
      </p:pic>
    </p:spTree>
    <p:extLst>
      <p:ext uri="{BB962C8B-B14F-4D97-AF65-F5344CB8AC3E}">
        <p14:creationId xmlns:p14="http://schemas.microsoft.com/office/powerpoint/2010/main" val="22856965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Creativity apps</a:t>
            </a:r>
            <a:endParaRPr lang="en-US" dirty="0"/>
          </a:p>
        </p:txBody>
      </p:sp>
      <p:sp>
        <p:nvSpPr>
          <p:cNvPr id="3" name="Content Placeholder 2"/>
          <p:cNvSpPr>
            <a:spLocks noGrp="1"/>
          </p:cNvSpPr>
          <p:nvPr>
            <p:ph idx="1"/>
          </p:nvPr>
        </p:nvSpPr>
        <p:spPr/>
        <p:txBody>
          <a:bodyPr>
            <a:normAutofit fontScale="92500"/>
          </a:bodyPr>
          <a:lstStyle/>
          <a:p>
            <a:r>
              <a:rPr lang="en-US" dirty="0" err="1" smtClean="0"/>
              <a:t>Educreations</a:t>
            </a:r>
            <a:r>
              <a:rPr lang="en-US" dirty="0" smtClean="0"/>
              <a:t> Interactive Whiteboard by </a:t>
            </a:r>
            <a:r>
              <a:rPr lang="en-US" dirty="0" err="1" smtClean="0"/>
              <a:t>Educreations</a:t>
            </a:r>
            <a:r>
              <a:rPr lang="en-US" dirty="0" smtClean="0"/>
              <a:t>, Inc.</a:t>
            </a:r>
          </a:p>
          <a:p>
            <a:r>
              <a:rPr lang="en-US" dirty="0" smtClean="0"/>
              <a:t>iTunes URL: </a:t>
            </a:r>
            <a:r>
              <a:rPr lang="en-US" dirty="0" smtClean="0">
                <a:hlinkClick r:id="rId2"/>
              </a:rPr>
              <a:t>https://appsto.re/us/L3XHC.i</a:t>
            </a:r>
            <a:endParaRPr lang="en-US" dirty="0" smtClean="0"/>
          </a:p>
          <a:p>
            <a:r>
              <a:rPr lang="en-US" dirty="0" smtClean="0"/>
              <a:t>This app is an interactive white board app that allows for student </a:t>
            </a:r>
            <a:r>
              <a:rPr lang="en-US" dirty="0" err="1" smtClean="0"/>
              <a:t>screencasting</a:t>
            </a:r>
            <a:r>
              <a:rPr lang="en-US" dirty="0" smtClean="0"/>
              <a:t> and sharing.  Students can use their fingers or a stylus to write on the screen in multiple colors, to import graphics, photos, and images and then to explain themselves.  It can then be published and shared with the class and the public. This uses Bloom’s highest level of thinking and knowledge acquisition: creating using the knowledge obtained!</a:t>
            </a:r>
          </a:p>
        </p:txBody>
      </p:sp>
      <p:pic>
        <p:nvPicPr>
          <p:cNvPr id="4" name="Picture 3"/>
          <p:cNvPicPr>
            <a:picLocks noChangeAspect="1"/>
          </p:cNvPicPr>
          <p:nvPr/>
        </p:nvPicPr>
        <p:blipFill>
          <a:blip r:embed="rId3"/>
          <a:stretch>
            <a:fillRect/>
          </a:stretch>
        </p:blipFill>
        <p:spPr>
          <a:xfrm>
            <a:off x="337334" y="186057"/>
            <a:ext cx="1801119" cy="1801119"/>
          </a:xfrm>
          <a:prstGeom prst="rect">
            <a:avLst/>
          </a:prstGeom>
        </p:spPr>
      </p:pic>
    </p:spTree>
    <p:extLst>
      <p:ext uri="{BB962C8B-B14F-4D97-AF65-F5344CB8AC3E}">
        <p14:creationId xmlns:p14="http://schemas.microsoft.com/office/powerpoint/2010/main" val="34127807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Creativity Apps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Explain Everything </a:t>
            </a:r>
            <a:r>
              <a:rPr lang="en-US" dirty="0"/>
              <a:t>b</a:t>
            </a:r>
            <a:r>
              <a:rPr lang="en-US" dirty="0" smtClean="0"/>
              <a:t>y </a:t>
            </a:r>
            <a:r>
              <a:rPr lang="en-US" dirty="0" err="1" smtClean="0"/>
              <a:t>MorrisCooke</a:t>
            </a:r>
            <a:endParaRPr lang="en-US" dirty="0" smtClean="0"/>
          </a:p>
          <a:p>
            <a:r>
              <a:rPr lang="en-US" dirty="0" smtClean="0"/>
              <a:t>Cost $2.99 (ed. volume discount for 20 </a:t>
            </a:r>
            <a:r>
              <a:rPr lang="en-US" dirty="0" err="1" smtClean="0"/>
              <a:t>ipads</a:t>
            </a:r>
            <a:r>
              <a:rPr lang="en-US" dirty="0" smtClean="0"/>
              <a:t>: $1.49)</a:t>
            </a:r>
          </a:p>
          <a:p>
            <a:r>
              <a:rPr lang="en-US" dirty="0" err="1" smtClean="0"/>
              <a:t>Itunes</a:t>
            </a:r>
            <a:r>
              <a:rPr lang="en-US" dirty="0" smtClean="0"/>
              <a:t> URL: </a:t>
            </a:r>
            <a:r>
              <a:rPr lang="en-US" dirty="0" smtClean="0">
                <a:hlinkClick r:id="rId2"/>
              </a:rPr>
              <a:t>https://appsto.re/us/E_aUz.i</a:t>
            </a:r>
            <a:endParaRPr lang="en-US" dirty="0" smtClean="0"/>
          </a:p>
          <a:p>
            <a:r>
              <a:rPr lang="en-US" dirty="0" smtClean="0"/>
              <a:t>Short Description:  Explain Everything is an enhanced </a:t>
            </a:r>
            <a:r>
              <a:rPr lang="en-US" dirty="0" err="1" smtClean="0"/>
              <a:t>Screencasting</a:t>
            </a:r>
            <a:r>
              <a:rPr lang="en-US" dirty="0" smtClean="0"/>
              <a:t> app that allows students to create presentations quickly where they can record themselves describing any concept related to their content, where the screen and their voice are both recorded.  Students can use problems, examples, documents, </a:t>
            </a:r>
            <a:r>
              <a:rPr lang="en-US" dirty="0" err="1" smtClean="0"/>
              <a:t>PowerPoints</a:t>
            </a:r>
            <a:r>
              <a:rPr lang="en-US" dirty="0" smtClean="0"/>
              <a:t>, etc. to record over with their screencast.  Allows for innovative presentations.</a:t>
            </a:r>
            <a:endParaRPr lang="en-US" dirty="0"/>
          </a:p>
        </p:txBody>
      </p:sp>
      <p:pic>
        <p:nvPicPr>
          <p:cNvPr id="4" name="Picture 3"/>
          <p:cNvPicPr>
            <a:picLocks noChangeAspect="1"/>
          </p:cNvPicPr>
          <p:nvPr/>
        </p:nvPicPr>
        <p:blipFill>
          <a:blip r:embed="rId3"/>
          <a:stretch>
            <a:fillRect/>
          </a:stretch>
        </p:blipFill>
        <p:spPr>
          <a:xfrm>
            <a:off x="349340" y="104588"/>
            <a:ext cx="1778000" cy="1778000"/>
          </a:xfrm>
          <a:prstGeom prst="rect">
            <a:avLst/>
          </a:prstGeom>
        </p:spPr>
      </p:pic>
    </p:spTree>
    <p:extLst>
      <p:ext uri="{BB962C8B-B14F-4D97-AF65-F5344CB8AC3E}">
        <p14:creationId xmlns:p14="http://schemas.microsoft.com/office/powerpoint/2010/main" val="13955182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apps</a:t>
            </a:r>
            <a:br>
              <a:rPr lang="en-US" dirty="0" smtClean="0"/>
            </a:br>
            <a:endParaRPr lang="en-US" dirty="0"/>
          </a:p>
        </p:txBody>
      </p:sp>
      <p:sp>
        <p:nvSpPr>
          <p:cNvPr id="3" name="Content Placeholder 2"/>
          <p:cNvSpPr>
            <a:spLocks noGrp="1"/>
          </p:cNvSpPr>
          <p:nvPr>
            <p:ph idx="1"/>
          </p:nvPr>
        </p:nvSpPr>
        <p:spPr/>
        <p:txBody>
          <a:bodyPr>
            <a:normAutofit fontScale="92500" lnSpcReduction="10000"/>
          </a:bodyPr>
          <a:lstStyle/>
          <a:p>
            <a:r>
              <a:rPr lang="en-US" dirty="0" err="1" smtClean="0">
                <a:effectLst/>
              </a:rPr>
              <a:t>Zondle</a:t>
            </a:r>
            <a:r>
              <a:rPr lang="en-US" dirty="0" smtClean="0">
                <a:effectLst/>
              </a:rPr>
              <a:t>, by </a:t>
            </a:r>
            <a:r>
              <a:rPr lang="en-US" dirty="0" err="1" smtClean="0">
                <a:effectLst/>
              </a:rPr>
              <a:t>Zondle</a:t>
            </a:r>
            <a:r>
              <a:rPr lang="en-US" dirty="0">
                <a:effectLst/>
              </a:rPr>
              <a:t> </a:t>
            </a:r>
            <a:r>
              <a:rPr lang="en-US" dirty="0" smtClean="0">
                <a:effectLst/>
              </a:rPr>
              <a:t>(</a:t>
            </a:r>
            <a:r>
              <a:rPr lang="en-US" dirty="0">
                <a:effectLst/>
              </a:rPr>
              <a:t>free app</a:t>
            </a:r>
            <a:r>
              <a:rPr lang="en-US" dirty="0" smtClean="0">
                <a:effectLst/>
              </a:rPr>
              <a:t>)</a:t>
            </a:r>
          </a:p>
          <a:p>
            <a:r>
              <a:rPr lang="en-US" u="sng" dirty="0" smtClean="0">
                <a:effectLst/>
              </a:rPr>
              <a:t>iTunes </a:t>
            </a:r>
            <a:r>
              <a:rPr lang="en-US" u="sng" dirty="0">
                <a:effectLst/>
              </a:rPr>
              <a:t>URL</a:t>
            </a:r>
            <a:r>
              <a:rPr lang="en-US" dirty="0">
                <a:effectLst/>
              </a:rPr>
              <a:t>:  </a:t>
            </a:r>
            <a:r>
              <a:rPr lang="en-US" u="sng" dirty="0">
                <a:effectLst/>
                <a:hlinkClick r:id="rId2"/>
              </a:rPr>
              <a:t>https://appsto.re/us/</a:t>
            </a:r>
            <a:r>
              <a:rPr lang="en-US" u="sng" dirty="0" smtClean="0">
                <a:effectLst/>
                <a:hlinkClick r:id="rId2"/>
              </a:rPr>
              <a:t>VAnPD.i</a:t>
            </a:r>
            <a:endParaRPr lang="en-US" dirty="0">
              <a:effectLst/>
            </a:endParaRPr>
          </a:p>
          <a:p>
            <a:r>
              <a:rPr lang="en-US" u="sng" dirty="0">
                <a:effectLst/>
              </a:rPr>
              <a:t>Short Summary</a:t>
            </a:r>
            <a:r>
              <a:rPr lang="en-US" dirty="0">
                <a:effectLst/>
              </a:rPr>
              <a:t>:  This app </a:t>
            </a:r>
            <a:r>
              <a:rPr lang="en-US" dirty="0" smtClean="0">
                <a:effectLst/>
              </a:rPr>
              <a:t>is both a content and an education app that allows </a:t>
            </a:r>
            <a:r>
              <a:rPr lang="en-US" dirty="0">
                <a:effectLst/>
              </a:rPr>
              <a:t>the teacher to create whatever assessments desired and assigns it to the classes of students.  Students can choose a game format to play a formative assessment, and questions are delivered in multiple ways (multiple choice, t/f, etc.) and data is returned to the teacher.  It is very secure since the teacher is given a code for each student input, and it can be done individually or by importing an Excel spreadsheet.</a:t>
            </a:r>
          </a:p>
          <a:p>
            <a:endParaRPr lang="en-US" dirty="0"/>
          </a:p>
        </p:txBody>
      </p:sp>
      <p:pic>
        <p:nvPicPr>
          <p:cNvPr id="4" name="Picture 3"/>
          <p:cNvPicPr>
            <a:picLocks noChangeAspect="1"/>
          </p:cNvPicPr>
          <p:nvPr/>
        </p:nvPicPr>
        <p:blipFill>
          <a:blip r:embed="rId3"/>
          <a:stretch>
            <a:fillRect/>
          </a:stretch>
        </p:blipFill>
        <p:spPr>
          <a:xfrm>
            <a:off x="6848781" y="986915"/>
            <a:ext cx="2031460" cy="2031460"/>
          </a:xfrm>
          <a:prstGeom prst="rect">
            <a:avLst/>
          </a:prstGeom>
        </p:spPr>
      </p:pic>
    </p:spTree>
    <p:extLst>
      <p:ext uri="{BB962C8B-B14F-4D97-AF65-F5344CB8AC3E}">
        <p14:creationId xmlns:p14="http://schemas.microsoft.com/office/powerpoint/2010/main" val="295920592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apps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Student Clicker-</a:t>
            </a:r>
            <a:r>
              <a:rPr lang="en-US" dirty="0" err="1" smtClean="0"/>
              <a:t>Socrative</a:t>
            </a:r>
            <a:r>
              <a:rPr lang="en-US" dirty="0" smtClean="0"/>
              <a:t>; Teacher Clicker –</a:t>
            </a:r>
            <a:r>
              <a:rPr lang="en-US" dirty="0" err="1" smtClean="0"/>
              <a:t>Socrative</a:t>
            </a:r>
            <a:r>
              <a:rPr lang="en-US" dirty="0" smtClean="0"/>
              <a:t> by </a:t>
            </a:r>
            <a:r>
              <a:rPr lang="en-US" dirty="0" err="1" smtClean="0"/>
              <a:t>Socrative</a:t>
            </a:r>
            <a:r>
              <a:rPr lang="en-US" dirty="0" smtClean="0"/>
              <a:t> (free apps)</a:t>
            </a:r>
          </a:p>
          <a:p>
            <a:r>
              <a:rPr lang="en-US" dirty="0" err="1" smtClean="0"/>
              <a:t>Itunes</a:t>
            </a:r>
            <a:r>
              <a:rPr lang="en-US" dirty="0" smtClean="0"/>
              <a:t> URL: </a:t>
            </a:r>
            <a:r>
              <a:rPr lang="en-US" dirty="0" smtClean="0">
                <a:hlinkClick r:id="rId2"/>
              </a:rPr>
              <a:t>https://appsto.re/us/s_9DC.i</a:t>
            </a:r>
            <a:r>
              <a:rPr lang="en-US" dirty="0" smtClean="0"/>
              <a:t> (student) </a:t>
            </a:r>
            <a:r>
              <a:rPr lang="en-US" dirty="0" smtClean="0">
                <a:hlinkClick r:id="rId3"/>
              </a:rPr>
              <a:t>https://appsto.re/us/yE-DC.i</a:t>
            </a:r>
            <a:r>
              <a:rPr lang="en-US" dirty="0" smtClean="0"/>
              <a:t> (teacher)</a:t>
            </a:r>
          </a:p>
          <a:p>
            <a:r>
              <a:rPr lang="en-US" dirty="0" err="1" smtClean="0"/>
              <a:t>Socrative</a:t>
            </a:r>
            <a:r>
              <a:rPr lang="en-US" dirty="0" smtClean="0"/>
              <a:t> has both a student and a teacher app.  Teachers create an online classroom, and using their iPads, iPods, iPhones, etc. students enter the classroom with the number, and can take part in polls and multiple choice activities that the teacher has set up.  It is fast-paced, interactive, and allows for quick assessment of knowledge acquisition.</a:t>
            </a:r>
            <a:endParaRPr lang="en-US" dirty="0"/>
          </a:p>
        </p:txBody>
      </p:sp>
      <p:pic>
        <p:nvPicPr>
          <p:cNvPr id="4" name="Picture 3"/>
          <p:cNvPicPr>
            <a:picLocks noChangeAspect="1"/>
          </p:cNvPicPr>
          <p:nvPr/>
        </p:nvPicPr>
        <p:blipFill>
          <a:blip r:embed="rId4"/>
          <a:stretch>
            <a:fillRect/>
          </a:stretch>
        </p:blipFill>
        <p:spPr>
          <a:xfrm>
            <a:off x="525845" y="465199"/>
            <a:ext cx="1482436" cy="1482436"/>
          </a:xfrm>
          <a:prstGeom prst="rect">
            <a:avLst/>
          </a:prstGeom>
        </p:spPr>
      </p:pic>
    </p:spTree>
    <p:extLst>
      <p:ext uri="{BB962C8B-B14F-4D97-AF65-F5344CB8AC3E}">
        <p14:creationId xmlns:p14="http://schemas.microsoft.com/office/powerpoint/2010/main" val="9154459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SpEd</a:t>
            </a:r>
            <a:r>
              <a:rPr lang="en-US" dirty="0" smtClean="0"/>
              <a:t> and ELL apps</a:t>
            </a:r>
            <a:endParaRPr lang="en-US" dirty="0"/>
          </a:p>
        </p:txBody>
      </p:sp>
      <p:sp>
        <p:nvSpPr>
          <p:cNvPr id="3" name="Content Placeholder 2"/>
          <p:cNvSpPr>
            <a:spLocks noGrp="1"/>
          </p:cNvSpPr>
          <p:nvPr>
            <p:ph idx="1"/>
          </p:nvPr>
        </p:nvSpPr>
        <p:spPr/>
        <p:txBody>
          <a:bodyPr>
            <a:normAutofit fontScale="92500" lnSpcReduction="10000"/>
          </a:bodyPr>
          <a:lstStyle/>
          <a:p>
            <a:r>
              <a:rPr lang="en-US" dirty="0" err="1" smtClean="0"/>
              <a:t>Kidioms</a:t>
            </a:r>
            <a:r>
              <a:rPr lang="en-US" dirty="0" smtClean="0"/>
              <a:t> by Ventura Educational Systems</a:t>
            </a:r>
          </a:p>
          <a:p>
            <a:r>
              <a:rPr lang="en-US" dirty="0" smtClean="0"/>
              <a:t>Cost ea. $1.99, Kidioms1, Kidioms2 &amp; Kidioms3</a:t>
            </a:r>
          </a:p>
          <a:p>
            <a:r>
              <a:rPr lang="en-US" u="sng" dirty="0">
                <a:effectLst/>
              </a:rPr>
              <a:t>https://</a:t>
            </a:r>
            <a:r>
              <a:rPr lang="en-US" u="sng" dirty="0" err="1">
                <a:effectLst/>
              </a:rPr>
              <a:t>appsto.re</a:t>
            </a:r>
            <a:r>
              <a:rPr lang="en-US" u="sng" dirty="0">
                <a:effectLst/>
              </a:rPr>
              <a:t>/us/i3mxC.i</a:t>
            </a:r>
            <a:r>
              <a:rPr lang="en-US" dirty="0">
                <a:effectLst/>
              </a:rPr>
              <a:t> </a:t>
            </a:r>
            <a:endParaRPr lang="en-US" dirty="0" smtClean="0">
              <a:effectLst/>
            </a:endParaRPr>
          </a:p>
          <a:p>
            <a:r>
              <a:rPr lang="en-US" dirty="0">
                <a:effectLst/>
              </a:rPr>
              <a:t>The App helps students learn those idiomatic expressions that don’t seem to make sense.  “I have a frog in my throat” or “It’s raining cats and dogs” make sense to native speakers of English, but must be learned by </a:t>
            </a:r>
            <a:r>
              <a:rPr lang="en-US" dirty="0" err="1">
                <a:effectLst/>
              </a:rPr>
              <a:t>ESl</a:t>
            </a:r>
            <a:r>
              <a:rPr lang="en-US" dirty="0">
                <a:effectLst/>
              </a:rPr>
              <a:t> students.  This engaging program teaches these phrases, explains the relationships between words, and opposite expressions. </a:t>
            </a:r>
            <a:endParaRPr lang="en-US" dirty="0"/>
          </a:p>
        </p:txBody>
      </p:sp>
      <p:pic>
        <p:nvPicPr>
          <p:cNvPr id="4" name="Picture 3"/>
          <p:cNvPicPr>
            <a:picLocks noChangeAspect="1"/>
          </p:cNvPicPr>
          <p:nvPr/>
        </p:nvPicPr>
        <p:blipFill>
          <a:blip r:embed="rId2"/>
          <a:stretch>
            <a:fillRect/>
          </a:stretch>
        </p:blipFill>
        <p:spPr>
          <a:xfrm>
            <a:off x="6927365" y="1428830"/>
            <a:ext cx="1778000" cy="1778000"/>
          </a:xfrm>
          <a:prstGeom prst="rect">
            <a:avLst/>
          </a:prstGeom>
        </p:spPr>
      </p:pic>
    </p:spTree>
    <p:extLst>
      <p:ext uri="{BB962C8B-B14F-4D97-AF65-F5344CB8AC3E}">
        <p14:creationId xmlns:p14="http://schemas.microsoft.com/office/powerpoint/2010/main" val="168520975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SpEd</a:t>
            </a:r>
            <a:r>
              <a:rPr lang="en-US" dirty="0" smtClean="0"/>
              <a:t> and ELL apps</a:t>
            </a:r>
            <a:endParaRPr lang="en-US" dirty="0"/>
          </a:p>
        </p:txBody>
      </p:sp>
      <p:sp>
        <p:nvSpPr>
          <p:cNvPr id="3" name="Content Placeholder 2"/>
          <p:cNvSpPr>
            <a:spLocks noGrp="1"/>
          </p:cNvSpPr>
          <p:nvPr>
            <p:ph idx="1"/>
          </p:nvPr>
        </p:nvSpPr>
        <p:spPr/>
        <p:txBody>
          <a:bodyPr>
            <a:normAutofit fontScale="92500" lnSpcReduction="20000"/>
          </a:bodyPr>
          <a:lstStyle/>
          <a:p>
            <a:r>
              <a:rPr lang="en-US" dirty="0">
                <a:effectLst/>
              </a:rPr>
              <a:t>ESL Express: Words Frequently </a:t>
            </a:r>
            <a:r>
              <a:rPr lang="en-US" dirty="0" smtClean="0">
                <a:effectLst/>
              </a:rPr>
              <a:t>Confused</a:t>
            </a:r>
            <a:br>
              <a:rPr lang="en-US" dirty="0" smtClean="0">
                <a:effectLst/>
              </a:rPr>
            </a:br>
            <a:r>
              <a:rPr lang="en-US" dirty="0" smtClean="0">
                <a:effectLst/>
              </a:rPr>
              <a:t>by </a:t>
            </a:r>
            <a:r>
              <a:rPr lang="en-US" dirty="0" err="1" smtClean="0">
                <a:effectLst/>
              </a:rPr>
              <a:t>Kuber</a:t>
            </a:r>
            <a:r>
              <a:rPr lang="en-US" dirty="0" smtClean="0">
                <a:effectLst/>
              </a:rPr>
              <a:t> Tech</a:t>
            </a:r>
          </a:p>
          <a:p>
            <a:r>
              <a:rPr lang="en-US" dirty="0" smtClean="0">
                <a:effectLst/>
              </a:rPr>
              <a:t>Cost: $ .99</a:t>
            </a:r>
          </a:p>
          <a:p>
            <a:r>
              <a:rPr lang="en-US" dirty="0">
                <a:effectLst/>
              </a:rPr>
              <a:t>https://</a:t>
            </a:r>
            <a:r>
              <a:rPr lang="en-US" dirty="0" err="1">
                <a:effectLst/>
              </a:rPr>
              <a:t>appsto.re</a:t>
            </a:r>
            <a:r>
              <a:rPr lang="en-US" dirty="0">
                <a:effectLst/>
              </a:rPr>
              <a:t>/us/hUY0z.i </a:t>
            </a:r>
            <a:endParaRPr lang="en-US" dirty="0" smtClean="0">
              <a:effectLst/>
            </a:endParaRPr>
          </a:p>
          <a:p>
            <a:r>
              <a:rPr lang="en-US" dirty="0">
                <a:effectLst/>
              </a:rPr>
              <a:t>This app is a definite help for older students who are used to dictionary skills, and who will use more sophisticated terms.  Students can look up words for definitions, understand how that word is similar in sound but different in meaning or spelling to other similar words.  It will give examples of ways to use it in a sentence, and nuances of different meanings for the same word.</a:t>
            </a:r>
          </a:p>
          <a:p>
            <a:endParaRPr lang="en-US" dirty="0">
              <a:effectLst/>
            </a:endParaRPr>
          </a:p>
          <a:p>
            <a:endParaRPr lang="en-US" dirty="0"/>
          </a:p>
        </p:txBody>
      </p:sp>
      <p:pic>
        <p:nvPicPr>
          <p:cNvPr id="4" name="Picture 3"/>
          <p:cNvPicPr>
            <a:picLocks noChangeAspect="1"/>
          </p:cNvPicPr>
          <p:nvPr/>
        </p:nvPicPr>
        <p:blipFill>
          <a:blip r:embed="rId2"/>
          <a:stretch>
            <a:fillRect/>
          </a:stretch>
        </p:blipFill>
        <p:spPr>
          <a:xfrm>
            <a:off x="6412275" y="1686597"/>
            <a:ext cx="2276501" cy="1661932"/>
          </a:xfrm>
          <a:prstGeom prst="rect">
            <a:avLst/>
          </a:prstGeom>
        </p:spPr>
      </p:pic>
    </p:spTree>
    <p:extLst>
      <p:ext uri="{BB962C8B-B14F-4D97-AF65-F5344CB8AC3E}">
        <p14:creationId xmlns:p14="http://schemas.microsoft.com/office/powerpoint/2010/main" val="1693835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this guide</a:t>
            </a:r>
            <a:endParaRPr lang="en-US" dirty="0"/>
          </a:p>
        </p:txBody>
      </p:sp>
      <p:sp>
        <p:nvSpPr>
          <p:cNvPr id="3" name="Content Placeholder 2"/>
          <p:cNvSpPr>
            <a:spLocks noGrp="1"/>
          </p:cNvSpPr>
          <p:nvPr>
            <p:ph idx="1"/>
          </p:nvPr>
        </p:nvSpPr>
        <p:spPr/>
        <p:txBody>
          <a:bodyPr/>
          <a:lstStyle/>
          <a:p>
            <a:r>
              <a:rPr lang="en-US" dirty="0" smtClean="0"/>
              <a:t>This guide is to help sort through questions about</a:t>
            </a:r>
          </a:p>
          <a:p>
            <a:pPr lvl="1"/>
            <a:r>
              <a:rPr lang="en-US" dirty="0" smtClean="0"/>
              <a:t>WHY you might incorporate iPads in your class</a:t>
            </a:r>
          </a:p>
          <a:p>
            <a:pPr lvl="1"/>
            <a:r>
              <a:rPr lang="en-US" dirty="0" smtClean="0"/>
              <a:t>HOW you might incorporate the use of iPads for your</a:t>
            </a:r>
          </a:p>
          <a:p>
            <a:pPr lvl="2"/>
            <a:r>
              <a:rPr lang="en-US" dirty="0" smtClean="0"/>
              <a:t>Classroom management</a:t>
            </a:r>
          </a:p>
          <a:p>
            <a:pPr lvl="2"/>
            <a:r>
              <a:rPr lang="en-US" dirty="0" smtClean="0"/>
              <a:t>Content reinforcement</a:t>
            </a:r>
          </a:p>
          <a:p>
            <a:pPr lvl="2"/>
            <a:r>
              <a:rPr lang="en-US" dirty="0" smtClean="0"/>
              <a:t>Transformative creation apps</a:t>
            </a:r>
          </a:p>
          <a:p>
            <a:pPr lvl="2"/>
            <a:r>
              <a:rPr lang="en-US" dirty="0" smtClean="0"/>
              <a:t>Apps for Special Education and English Language Learners</a:t>
            </a:r>
          </a:p>
          <a:p>
            <a:pPr lvl="2"/>
            <a:endParaRPr lang="en-US" dirty="0"/>
          </a:p>
        </p:txBody>
      </p:sp>
    </p:spTree>
    <p:extLst>
      <p:ext uri="{BB962C8B-B14F-4D97-AF65-F5344CB8AC3E}">
        <p14:creationId xmlns:p14="http://schemas.microsoft.com/office/powerpoint/2010/main" val="157418999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a:t>
            </a:r>
            <a:endParaRPr lang="en-US" dirty="0"/>
          </a:p>
        </p:txBody>
      </p:sp>
      <p:sp>
        <p:nvSpPr>
          <p:cNvPr id="3" name="Content Placeholder 2"/>
          <p:cNvSpPr>
            <a:spLocks noGrp="1"/>
          </p:cNvSpPr>
          <p:nvPr>
            <p:ph idx="1"/>
          </p:nvPr>
        </p:nvSpPr>
        <p:spPr/>
        <p:txBody>
          <a:bodyPr/>
          <a:lstStyle/>
          <a:p>
            <a:r>
              <a:rPr lang="en-US" dirty="0" smtClean="0"/>
              <a:t>1</a:t>
            </a:r>
            <a:r>
              <a:rPr lang="en-US" dirty="0"/>
              <a:t>. </a:t>
            </a:r>
            <a:r>
              <a:rPr lang="en-US" u="sng" dirty="0"/>
              <a:t>P21 Framework </a:t>
            </a:r>
            <a:r>
              <a:rPr lang="en-US" u="sng" dirty="0" smtClean="0"/>
              <a:t>Definitions</a:t>
            </a:r>
            <a:r>
              <a:rPr lang="en-US" dirty="0" smtClean="0"/>
              <a:t>,  The Partnership for 21</a:t>
            </a:r>
            <a:r>
              <a:rPr lang="en-US" baseline="30000" dirty="0" smtClean="0"/>
              <a:t>st</a:t>
            </a:r>
            <a:r>
              <a:rPr lang="en-US" dirty="0"/>
              <a:t>    </a:t>
            </a:r>
            <a:br>
              <a:rPr lang="en-US" dirty="0"/>
            </a:br>
            <a:r>
              <a:rPr lang="en-US" dirty="0"/>
              <a:t>   Century </a:t>
            </a:r>
            <a:r>
              <a:rPr lang="en-US" dirty="0" smtClean="0"/>
              <a:t>Skills, </a:t>
            </a:r>
            <a:r>
              <a:rPr lang="en-US" dirty="0"/>
              <a:t>http://www.p21.org/our-work/p21</a:t>
            </a:r>
            <a:r>
              <a:rPr lang="en-US" dirty="0" smtClean="0"/>
              <a:t>-</a:t>
            </a:r>
            <a:br>
              <a:rPr lang="en-US" dirty="0" smtClean="0"/>
            </a:br>
            <a:r>
              <a:rPr lang="en-US" dirty="0" smtClean="0"/>
              <a:t>   framework </a:t>
            </a:r>
            <a:r>
              <a:rPr lang="en-US" dirty="0"/>
              <a:t>(December, 2009)  </a:t>
            </a:r>
          </a:p>
          <a:p>
            <a:endParaRPr lang="en-US" dirty="0" smtClean="0"/>
          </a:p>
          <a:p>
            <a:r>
              <a:rPr lang="en-US" dirty="0"/>
              <a:t>2</a:t>
            </a:r>
            <a:r>
              <a:rPr lang="en-US" dirty="0" smtClean="0"/>
              <a:t>.  https</a:t>
            </a:r>
            <a:r>
              <a:rPr lang="en-US" dirty="0"/>
              <a:t>://</a:t>
            </a:r>
            <a:r>
              <a:rPr lang="en-US" dirty="0" err="1"/>
              <a:t>blogs.monash.edu</a:t>
            </a:r>
            <a:r>
              <a:rPr lang="en-US" dirty="0"/>
              <a:t>/</a:t>
            </a:r>
            <a:r>
              <a:rPr lang="en-US" dirty="0" err="1"/>
              <a:t>elearnaccfin</a:t>
            </a:r>
            <a:r>
              <a:rPr lang="en-US" dirty="0"/>
              <a:t>/files/2011/10</a:t>
            </a:r>
            <a:r>
              <a:rPr lang="en-US" dirty="0" smtClean="0"/>
              <a:t>/</a:t>
            </a:r>
            <a:br>
              <a:rPr lang="en-US" dirty="0" smtClean="0"/>
            </a:br>
            <a:r>
              <a:rPr lang="en-US" dirty="0" smtClean="0"/>
              <a:t>     blooms</a:t>
            </a:r>
            <a:r>
              <a:rPr lang="en-US" dirty="0"/>
              <a:t>-</a:t>
            </a:r>
            <a:r>
              <a:rPr lang="en-US" dirty="0" err="1" smtClean="0"/>
              <a:t>ipad.PNG</a:t>
            </a:r>
            <a:endParaRPr lang="en-US" dirty="0" smtClean="0"/>
          </a:p>
          <a:p>
            <a:endParaRPr lang="en-US" dirty="0"/>
          </a:p>
        </p:txBody>
      </p:sp>
    </p:spTree>
    <p:extLst>
      <p:ext uri="{BB962C8B-B14F-4D97-AF65-F5344CB8AC3E}">
        <p14:creationId xmlns:p14="http://schemas.microsoft.com/office/powerpoint/2010/main" val="162172663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21</a:t>
            </a:r>
            <a:r>
              <a:rPr lang="en-US" baseline="30000" dirty="0" smtClean="0"/>
              <a:t>st</a:t>
            </a:r>
            <a:r>
              <a:rPr lang="en-US" dirty="0" smtClean="0"/>
              <a:t> Century Leaners</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lgn="ctr">
              <a:buNone/>
            </a:pPr>
            <a:r>
              <a:rPr lang="en-US" dirty="0" smtClean="0"/>
              <a:t>Video:  </a:t>
            </a:r>
            <a:r>
              <a:rPr lang="en-US" dirty="0">
                <a:hlinkClick r:id="rId2"/>
              </a:rPr>
              <a:t>http://youtu.be/</a:t>
            </a:r>
            <a:r>
              <a:rPr lang="en-US" dirty="0" smtClean="0">
                <a:hlinkClick r:id="rId2"/>
              </a:rPr>
              <a:t>Ax5cNlutAys</a:t>
            </a:r>
            <a:endParaRPr lang="en-US" dirty="0" smtClean="0"/>
          </a:p>
          <a:p>
            <a:pPr marL="0" indent="0" algn="ctr">
              <a:buNone/>
            </a:pPr>
            <a:endParaRPr lang="en-US" dirty="0"/>
          </a:p>
          <a:p>
            <a:pPr marL="0" indent="0" algn="ctr">
              <a:buNone/>
            </a:pPr>
            <a:endParaRPr lang="en-US" dirty="0"/>
          </a:p>
        </p:txBody>
      </p:sp>
    </p:spTree>
    <p:extLst>
      <p:ext uri="{BB962C8B-B14F-4D97-AF65-F5344CB8AC3E}">
        <p14:creationId xmlns:p14="http://schemas.microsoft.com/office/powerpoint/2010/main" val="1451380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21</a:t>
            </a:r>
            <a:r>
              <a:rPr lang="en-US" baseline="30000" dirty="0" smtClean="0"/>
              <a:t>st</a:t>
            </a:r>
            <a:r>
              <a:rPr lang="en-US" dirty="0" smtClean="0"/>
              <a:t> Century Learners</a:t>
            </a:r>
            <a:endParaRPr lang="en-US" dirty="0"/>
          </a:p>
        </p:txBody>
      </p:sp>
      <p:sp>
        <p:nvSpPr>
          <p:cNvPr id="3" name="Content Placeholder 2"/>
          <p:cNvSpPr>
            <a:spLocks noGrp="1"/>
          </p:cNvSpPr>
          <p:nvPr>
            <p:ph idx="1"/>
          </p:nvPr>
        </p:nvSpPr>
        <p:spPr>
          <a:xfrm>
            <a:off x="779462" y="1882588"/>
            <a:ext cx="7581901" cy="4566164"/>
          </a:xfrm>
        </p:spPr>
        <p:txBody>
          <a:bodyPr>
            <a:normAutofit lnSpcReduction="10000"/>
          </a:bodyPr>
          <a:lstStyle/>
          <a:p>
            <a:r>
              <a:rPr lang="en-US" dirty="0" smtClean="0"/>
              <a:t>Today’s classroom is filled with students who were born into a technology era that shapes their world</a:t>
            </a:r>
          </a:p>
          <a:p>
            <a:r>
              <a:rPr lang="en-US" dirty="0" smtClean="0"/>
              <a:t>In the 21</a:t>
            </a:r>
            <a:r>
              <a:rPr lang="en-US" baseline="30000" dirty="0" smtClean="0"/>
              <a:t>st</a:t>
            </a:r>
            <a:r>
              <a:rPr lang="en-US" dirty="0" smtClean="0"/>
              <a:t> century, our goal as teachers is to develop in our student </a:t>
            </a:r>
            <a:r>
              <a:rPr lang="en-US" baseline="30000" dirty="0" smtClean="0"/>
              <a:t>1</a:t>
            </a:r>
            <a:r>
              <a:rPr lang="en-US" dirty="0" smtClean="0"/>
              <a:t> </a:t>
            </a:r>
          </a:p>
          <a:p>
            <a:pPr lvl="1"/>
            <a:r>
              <a:rPr lang="en-US" dirty="0" smtClean="0"/>
              <a:t>Comprehensive content knowledge</a:t>
            </a:r>
          </a:p>
          <a:p>
            <a:pPr lvl="1"/>
            <a:r>
              <a:rPr lang="en-US" dirty="0" smtClean="0"/>
              <a:t>Connections between content areas</a:t>
            </a:r>
          </a:p>
          <a:p>
            <a:pPr lvl="1"/>
            <a:r>
              <a:rPr lang="en-US" dirty="0" smtClean="0"/>
              <a:t>Critical thinking skills</a:t>
            </a:r>
          </a:p>
          <a:p>
            <a:pPr lvl="1"/>
            <a:r>
              <a:rPr lang="en-US" dirty="0" smtClean="0"/>
              <a:t>Digital literacy skills</a:t>
            </a:r>
          </a:p>
          <a:p>
            <a:pPr lvl="1"/>
            <a:r>
              <a:rPr lang="en-US" dirty="0" smtClean="0"/>
              <a:t>Problem-solving abilities</a:t>
            </a:r>
          </a:p>
          <a:p>
            <a:pPr lvl="1"/>
            <a:r>
              <a:rPr lang="en-US" dirty="0" smtClean="0"/>
              <a:t>Creativity</a:t>
            </a:r>
          </a:p>
          <a:p>
            <a:pPr lvl="1"/>
            <a:r>
              <a:rPr lang="en-US" dirty="0"/>
              <a:t>C</a:t>
            </a:r>
            <a:r>
              <a:rPr lang="en-US" dirty="0" smtClean="0"/>
              <a:t>ollaboration on work products</a:t>
            </a:r>
          </a:p>
          <a:p>
            <a:pPr marL="403225" lvl="1" indent="0">
              <a:buNone/>
            </a:pPr>
            <a:endParaRPr lang="en-US" dirty="0" smtClean="0"/>
          </a:p>
          <a:p>
            <a:pPr marL="403225" lvl="1" indent="0">
              <a:buNone/>
            </a:pPr>
            <a:endParaRPr lang="en-US" dirty="0" smtClean="0"/>
          </a:p>
          <a:p>
            <a:pPr lvl="1"/>
            <a:endParaRPr lang="en-US" dirty="0"/>
          </a:p>
        </p:txBody>
      </p:sp>
    </p:spTree>
    <p:extLst>
      <p:ext uri="{BB962C8B-B14F-4D97-AF65-F5344CB8AC3E}">
        <p14:creationId xmlns:p14="http://schemas.microsoft.com/office/powerpoint/2010/main" val="82278860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use iPads at all</a:t>
            </a:r>
            <a:r>
              <a:rPr lang="en-US" dirty="0" smtClean="0"/>
              <a:t>?</a:t>
            </a:r>
            <a:br>
              <a:rPr lang="en-US" dirty="0" smtClean="0"/>
            </a:br>
            <a:r>
              <a:rPr lang="en-US" dirty="0" smtClean="0"/>
              <a:t>Transform their learning!</a:t>
            </a:r>
            <a:endParaRPr lang="en-US" dirty="0"/>
          </a:p>
        </p:txBody>
      </p:sp>
      <p:sp>
        <p:nvSpPr>
          <p:cNvPr id="3" name="Content Placeholder 2"/>
          <p:cNvSpPr>
            <a:spLocks noGrp="1"/>
          </p:cNvSpPr>
          <p:nvPr>
            <p:ph idx="1"/>
          </p:nvPr>
        </p:nvSpPr>
        <p:spPr/>
        <p:txBody>
          <a:bodyPr>
            <a:normAutofit/>
          </a:bodyPr>
          <a:lstStyle/>
          <a:p>
            <a:r>
              <a:rPr lang="en-US" dirty="0" smtClean="0"/>
              <a:t>Technology affords us new ways to improve student learning.</a:t>
            </a:r>
          </a:p>
          <a:p>
            <a:pPr marL="0" indent="0">
              <a:buNone/>
            </a:pPr>
            <a:endParaRPr lang="en-US" dirty="0" smtClean="0"/>
          </a:p>
          <a:p>
            <a:r>
              <a:rPr lang="en-US" dirty="0" smtClean="0"/>
              <a:t>iPads add options for deeper </a:t>
            </a:r>
            <a:br>
              <a:rPr lang="en-US" dirty="0" smtClean="0"/>
            </a:br>
            <a:r>
              <a:rPr lang="en-US" dirty="0" smtClean="0"/>
              <a:t>thinking and comprehension</a:t>
            </a:r>
          </a:p>
        </p:txBody>
      </p:sp>
      <p:pic>
        <p:nvPicPr>
          <p:cNvPr id="5" name="Picture 4" descr="IMG_305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5040232" y="2949381"/>
            <a:ext cx="3672727" cy="2743200"/>
          </a:xfrm>
          <a:prstGeom prst="rect">
            <a:avLst/>
          </a:prstGeom>
        </p:spPr>
      </p:pic>
    </p:spTree>
    <p:extLst>
      <p:ext uri="{BB962C8B-B14F-4D97-AF65-F5344CB8AC3E}">
        <p14:creationId xmlns:p14="http://schemas.microsoft.com/office/powerpoint/2010/main" val="29526486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Why use iPads at all</a:t>
            </a:r>
            <a:r>
              <a:rPr lang="en-US" dirty="0" smtClean="0"/>
              <a:t>?</a:t>
            </a:r>
            <a:br>
              <a:rPr lang="en-US" dirty="0" smtClean="0"/>
            </a:br>
            <a:r>
              <a:rPr lang="en-US" dirty="0" smtClean="0"/>
              <a:t>Transform their learning</a:t>
            </a:r>
            <a:br>
              <a:rPr lang="en-US" dirty="0" smtClean="0"/>
            </a:br>
            <a:endParaRPr lang="en-US" dirty="0"/>
          </a:p>
        </p:txBody>
      </p:sp>
      <p:sp>
        <p:nvSpPr>
          <p:cNvPr id="8" name="Text Placeholder 7"/>
          <p:cNvSpPr>
            <a:spLocks noGrp="1"/>
          </p:cNvSpPr>
          <p:nvPr>
            <p:ph type="body" idx="1"/>
          </p:nvPr>
        </p:nvSpPr>
        <p:spPr>
          <a:xfrm>
            <a:off x="779462" y="1448489"/>
            <a:ext cx="3657600" cy="828545"/>
          </a:xfrm>
        </p:spPr>
        <p:txBody>
          <a:bodyPr>
            <a:normAutofit/>
          </a:bodyPr>
          <a:lstStyle/>
          <a:p>
            <a:r>
              <a:rPr lang="en-US" dirty="0" smtClean="0">
                <a:solidFill>
                  <a:srgbClr val="FF6600"/>
                </a:solidFill>
              </a:rPr>
              <a:t>Instead of </a:t>
            </a:r>
            <a:r>
              <a:rPr lang="en-US" dirty="0" smtClean="0">
                <a:solidFill>
                  <a:srgbClr val="FF6600"/>
                </a:solidFill>
              </a:rPr>
              <a:t>just memorizing </a:t>
            </a:r>
            <a:r>
              <a:rPr lang="en-US" dirty="0" smtClean="0">
                <a:solidFill>
                  <a:srgbClr val="FF6600"/>
                </a:solidFill>
              </a:rPr>
              <a:t>vocabulary</a:t>
            </a:r>
            <a:endParaRPr lang="en-US" dirty="0">
              <a:solidFill>
                <a:srgbClr val="FF6600"/>
              </a:solidFill>
            </a:endParaRPr>
          </a:p>
        </p:txBody>
      </p:sp>
      <p:sp>
        <p:nvSpPr>
          <p:cNvPr id="3" name="Content Placeholder 2"/>
          <p:cNvSpPr>
            <a:spLocks noGrp="1"/>
          </p:cNvSpPr>
          <p:nvPr>
            <p:ph sz="half" idx="2"/>
          </p:nvPr>
        </p:nvSpPr>
        <p:spPr/>
        <p:txBody>
          <a:bodyPr/>
          <a:lstStyle/>
          <a:p>
            <a:r>
              <a:rPr lang="en-US" dirty="0"/>
              <a:t>Using the </a:t>
            </a:r>
            <a:r>
              <a:rPr lang="en-US" dirty="0">
                <a:solidFill>
                  <a:srgbClr val="FFFF00"/>
                </a:solidFill>
              </a:rPr>
              <a:t>SAMR</a:t>
            </a:r>
            <a:r>
              <a:rPr lang="en-US" dirty="0"/>
              <a:t> </a:t>
            </a:r>
            <a:r>
              <a:rPr lang="en-US" dirty="0" smtClean="0"/>
              <a:t>model:</a:t>
            </a:r>
            <a:br>
              <a:rPr lang="en-US" dirty="0" smtClean="0"/>
            </a:br>
            <a:r>
              <a:rPr lang="en-US" dirty="0" smtClean="0"/>
              <a:t>Students </a:t>
            </a:r>
            <a:r>
              <a:rPr lang="en-US" i="1" dirty="0" smtClean="0"/>
              <a:t>could</a:t>
            </a:r>
            <a:r>
              <a:rPr lang="en-US" dirty="0" smtClean="0"/>
              <a:t> </a:t>
            </a:r>
            <a:r>
              <a:rPr lang="en-US" dirty="0"/>
              <a:t>just </a:t>
            </a:r>
            <a:r>
              <a:rPr lang="en-US" dirty="0">
                <a:solidFill>
                  <a:srgbClr val="FFFF00"/>
                </a:solidFill>
              </a:rPr>
              <a:t>SUBSTITUTE</a:t>
            </a:r>
            <a:r>
              <a:rPr lang="en-US" dirty="0"/>
              <a:t> </a:t>
            </a:r>
            <a:r>
              <a:rPr lang="en-US" dirty="0" smtClean="0"/>
              <a:t>activities </a:t>
            </a:r>
          </a:p>
          <a:p>
            <a:r>
              <a:rPr lang="en-US" dirty="0" smtClean="0"/>
              <a:t>Instead:  </a:t>
            </a:r>
            <a:br>
              <a:rPr lang="en-US" dirty="0" smtClean="0"/>
            </a:br>
            <a:r>
              <a:rPr lang="en-US" dirty="0" smtClean="0">
                <a:solidFill>
                  <a:srgbClr val="FFFF00"/>
                </a:solidFill>
              </a:rPr>
              <a:t>AUGMENT</a:t>
            </a:r>
            <a:r>
              <a:rPr lang="en-US" dirty="0" smtClean="0"/>
              <a:t/>
            </a:r>
            <a:br>
              <a:rPr lang="en-US" dirty="0" smtClean="0"/>
            </a:br>
            <a:r>
              <a:rPr lang="en-US" dirty="0" smtClean="0">
                <a:solidFill>
                  <a:srgbClr val="FFFF00"/>
                </a:solidFill>
              </a:rPr>
              <a:t>MODIFY</a:t>
            </a:r>
            <a:r>
              <a:rPr lang="en-US" dirty="0" smtClean="0"/>
              <a:t>, </a:t>
            </a:r>
            <a:r>
              <a:rPr lang="en-US" dirty="0"/>
              <a:t>and even </a:t>
            </a:r>
            <a:r>
              <a:rPr lang="en-US" dirty="0" smtClean="0">
                <a:solidFill>
                  <a:srgbClr val="FFFF00"/>
                </a:solidFill>
              </a:rPr>
              <a:t>REDEFINE</a:t>
            </a:r>
            <a:r>
              <a:rPr lang="en-US" dirty="0" smtClean="0"/>
              <a:t> </a:t>
            </a:r>
            <a:br>
              <a:rPr lang="en-US" dirty="0" smtClean="0"/>
            </a:br>
            <a:r>
              <a:rPr lang="en-US" dirty="0" smtClean="0"/>
              <a:t>by using  </a:t>
            </a:r>
            <a:r>
              <a:rPr lang="en-US" dirty="0"/>
              <a:t>technological </a:t>
            </a:r>
            <a:r>
              <a:rPr lang="en-US" dirty="0" smtClean="0"/>
              <a:t>choices</a:t>
            </a:r>
          </a:p>
          <a:p>
            <a:pPr marL="0" indent="0">
              <a:buNone/>
            </a:pPr>
            <a:endParaRPr lang="en-US" dirty="0"/>
          </a:p>
        </p:txBody>
      </p:sp>
      <p:sp>
        <p:nvSpPr>
          <p:cNvPr id="9" name="Text Placeholder 8"/>
          <p:cNvSpPr>
            <a:spLocks noGrp="1"/>
          </p:cNvSpPr>
          <p:nvPr>
            <p:ph type="body" sz="quarter" idx="3"/>
          </p:nvPr>
        </p:nvSpPr>
        <p:spPr>
          <a:xfrm>
            <a:off x="4703763" y="1349277"/>
            <a:ext cx="3657600" cy="927757"/>
          </a:xfrm>
        </p:spPr>
        <p:txBody>
          <a:bodyPr>
            <a:normAutofit fontScale="70000" lnSpcReduction="20000"/>
          </a:bodyPr>
          <a:lstStyle/>
          <a:p>
            <a:r>
              <a:rPr lang="en-US" dirty="0" smtClean="0">
                <a:solidFill>
                  <a:srgbClr val="FF6600"/>
                </a:solidFill>
              </a:rPr>
              <a:t>These girls are reading from a French “Sight and Sound jobs” website and writing about their dream jobs.</a:t>
            </a:r>
            <a:endParaRPr lang="en-US" dirty="0">
              <a:solidFill>
                <a:srgbClr val="FF6600"/>
              </a:solidFill>
            </a:endParaRPr>
          </a:p>
        </p:txBody>
      </p:sp>
      <p:sp>
        <p:nvSpPr>
          <p:cNvPr id="10" name="Content Placeholder 9"/>
          <p:cNvSpPr>
            <a:spLocks noGrp="1"/>
          </p:cNvSpPr>
          <p:nvPr>
            <p:ph sz="quarter" idx="4"/>
          </p:nvPr>
        </p:nvSpPr>
        <p:spPr/>
        <p:txBody>
          <a:bodyPr/>
          <a:lstStyle/>
          <a:p>
            <a:pPr marL="0" indent="0">
              <a:buNone/>
            </a:pPr>
            <a:endParaRPr lang="en-US" dirty="0"/>
          </a:p>
        </p:txBody>
      </p:sp>
      <p:pic>
        <p:nvPicPr>
          <p:cNvPr id="7" name="Picture 6" descr="IMG_305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588307" y="2895051"/>
            <a:ext cx="3962865" cy="2959918"/>
          </a:xfrm>
          <a:prstGeom prst="rect">
            <a:avLst/>
          </a:prstGeom>
        </p:spPr>
      </p:pic>
    </p:spTree>
    <p:extLst>
      <p:ext uri="{BB962C8B-B14F-4D97-AF65-F5344CB8AC3E}">
        <p14:creationId xmlns:p14="http://schemas.microsoft.com/office/powerpoint/2010/main" val="56280147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use iPads at all? Transform Your Teaching</a:t>
            </a:r>
            <a:endParaRPr lang="en-US" dirty="0"/>
          </a:p>
        </p:txBody>
      </p:sp>
      <p:sp>
        <p:nvSpPr>
          <p:cNvPr id="3" name="Content Placeholder 2"/>
          <p:cNvSpPr>
            <a:spLocks noGrp="1"/>
          </p:cNvSpPr>
          <p:nvPr>
            <p:ph idx="1"/>
          </p:nvPr>
        </p:nvSpPr>
        <p:spPr/>
        <p:txBody>
          <a:bodyPr>
            <a:normAutofit/>
          </a:bodyPr>
          <a:lstStyle/>
          <a:p>
            <a:r>
              <a:rPr lang="en-US" dirty="0" smtClean="0"/>
              <a:t>Examples of some of my </a:t>
            </a:r>
            <a:r>
              <a:rPr lang="en-US" dirty="0" err="1" smtClean="0"/>
              <a:t>ShowMe</a:t>
            </a:r>
            <a:r>
              <a:rPr lang="en-US" dirty="0" smtClean="0"/>
              <a:t> videos you can recognize my voice in each!</a:t>
            </a:r>
          </a:p>
          <a:p>
            <a:r>
              <a:rPr lang="en-US" dirty="0">
                <a:hlinkClick r:id="rId2"/>
              </a:rPr>
              <a:t>http://www.showme.com/</a:t>
            </a:r>
            <a:r>
              <a:rPr lang="en-US" dirty="0" smtClean="0">
                <a:hlinkClick r:id="rId2"/>
              </a:rPr>
              <a:t>choi10916</a:t>
            </a:r>
            <a:r>
              <a:rPr lang="en-US" dirty="0" smtClean="0"/>
              <a:t>    </a:t>
            </a:r>
          </a:p>
          <a:p>
            <a:r>
              <a:rPr lang="en-US" dirty="0" smtClean="0"/>
              <a:t>Collaborate </a:t>
            </a:r>
            <a:r>
              <a:rPr lang="en-US" dirty="0"/>
              <a:t>with a wiki</a:t>
            </a:r>
            <a:r>
              <a:rPr lang="en-US" dirty="0" smtClean="0"/>
              <a:t>!</a:t>
            </a:r>
          </a:p>
          <a:p>
            <a:endParaRPr lang="en-US" dirty="0"/>
          </a:p>
          <a:p>
            <a:r>
              <a:rPr lang="en-US" dirty="0" smtClean="0"/>
              <a:t>Online teaching:</a:t>
            </a:r>
          </a:p>
          <a:p>
            <a:pPr marL="0" indent="0">
              <a:buNone/>
            </a:pPr>
            <a:endParaRPr lang="en-US" dirty="0" smtClean="0"/>
          </a:p>
        </p:txBody>
      </p:sp>
      <p:pic>
        <p:nvPicPr>
          <p:cNvPr id="5" name="Picture 4" descr="Screen Shot 2013-12-15 at 11.58.13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0194" y="2307803"/>
            <a:ext cx="1798503" cy="1656652"/>
          </a:xfrm>
          <a:prstGeom prst="rect">
            <a:avLst/>
          </a:prstGeom>
        </p:spPr>
      </p:pic>
      <p:pic>
        <p:nvPicPr>
          <p:cNvPr id="7" name="Picture 6" descr="Screen Shot 2013-12-15 at 12.05.0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5080" y="3404412"/>
            <a:ext cx="2475112" cy="2173773"/>
          </a:xfrm>
          <a:prstGeom prst="rect">
            <a:avLst/>
          </a:prstGeom>
        </p:spPr>
      </p:pic>
      <p:pic>
        <p:nvPicPr>
          <p:cNvPr id="8" name="Picture 7" descr="Screen Shot 2013-12-15 at 12.09.45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96034" y="5170375"/>
            <a:ext cx="2831784" cy="1590117"/>
          </a:xfrm>
          <a:prstGeom prst="rect">
            <a:avLst/>
          </a:prstGeom>
        </p:spPr>
      </p:pic>
    </p:spTree>
    <p:extLst>
      <p:ext uri="{BB962C8B-B14F-4D97-AF65-F5344CB8AC3E}">
        <p14:creationId xmlns:p14="http://schemas.microsoft.com/office/powerpoint/2010/main" val="238059048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iPads and Bloom’s</a:t>
            </a:r>
            <a:endParaRPr lang="en-US" dirty="0"/>
          </a:p>
        </p:txBody>
      </p:sp>
      <p:sp>
        <p:nvSpPr>
          <p:cNvPr id="3" name="Content Placeholder 2"/>
          <p:cNvSpPr>
            <a:spLocks noGrp="1"/>
          </p:cNvSpPr>
          <p:nvPr>
            <p:ph idx="1"/>
          </p:nvPr>
        </p:nvSpPr>
        <p:spPr/>
        <p:txBody>
          <a:bodyPr/>
          <a:lstStyle/>
          <a:p>
            <a:r>
              <a:rPr lang="en-US" dirty="0"/>
              <a:t>Linked to </a:t>
            </a:r>
            <a:r>
              <a:rPr lang="en-US" dirty="0">
                <a:solidFill>
                  <a:srgbClr val="FFFF00"/>
                </a:solidFill>
              </a:rPr>
              <a:t>Bloom’s Taxonomy</a:t>
            </a:r>
            <a:r>
              <a:rPr lang="en-US" dirty="0"/>
              <a:t>, activities may be differentiated and learning can move from memorization only to </a:t>
            </a:r>
            <a:r>
              <a:rPr lang="en-US" dirty="0" smtClean="0"/>
              <a:t>real understanding, culminating in learning through creating.</a:t>
            </a:r>
            <a:endParaRPr lang="en-US" dirty="0"/>
          </a:p>
        </p:txBody>
      </p:sp>
      <p:pic>
        <p:nvPicPr>
          <p:cNvPr id="4" name="Picture 3"/>
          <p:cNvPicPr>
            <a:picLocks noChangeAspect="1"/>
          </p:cNvPicPr>
          <p:nvPr/>
        </p:nvPicPr>
        <p:blipFill>
          <a:blip r:embed="rId2"/>
          <a:stretch>
            <a:fillRect/>
          </a:stretch>
        </p:blipFill>
        <p:spPr>
          <a:xfrm>
            <a:off x="3075698" y="3461433"/>
            <a:ext cx="3343581" cy="3137188"/>
          </a:xfrm>
          <a:prstGeom prst="rect">
            <a:avLst/>
          </a:prstGeom>
        </p:spPr>
      </p:pic>
      <p:sp>
        <p:nvSpPr>
          <p:cNvPr id="5" name="TextBox 4"/>
          <p:cNvSpPr txBox="1"/>
          <p:nvPr/>
        </p:nvSpPr>
        <p:spPr>
          <a:xfrm>
            <a:off x="5496570" y="3621222"/>
            <a:ext cx="2440715" cy="584776"/>
          </a:xfrm>
          <a:prstGeom prst="rect">
            <a:avLst/>
          </a:prstGeom>
          <a:noFill/>
        </p:spPr>
        <p:txBody>
          <a:bodyPr wrap="square" rtlCol="0">
            <a:spAutoFit/>
          </a:bodyPr>
          <a:lstStyle/>
          <a:p>
            <a:r>
              <a:rPr lang="en-US" sz="3200" dirty="0" smtClean="0"/>
              <a:t>          2</a:t>
            </a:r>
            <a:endParaRPr lang="en-US" sz="3200" dirty="0"/>
          </a:p>
        </p:txBody>
      </p:sp>
    </p:spTree>
    <p:extLst>
      <p:ext uri="{BB962C8B-B14F-4D97-AF65-F5344CB8AC3E}">
        <p14:creationId xmlns:p14="http://schemas.microsoft.com/office/powerpoint/2010/main" val="2479427984"/>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
  <a:themeElements>
    <a:clrScheme name="Orbit">
      <a:dk1>
        <a:srgbClr val="000000"/>
      </a:dk1>
      <a:lt1>
        <a:srgbClr val="FFFFFF"/>
      </a:lt1>
      <a:dk2>
        <a:srgbClr val="7C9BA5"/>
      </a:dk2>
      <a:lt2>
        <a:srgbClr val="C1D0CA"/>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Orbit">
      <a:majorFont>
        <a:latin typeface="Candara"/>
        <a:ea typeface=""/>
        <a:cs typeface=""/>
        <a:font script="Jpan" typeface="ＭＳ Ｐゴシック"/>
        <a:font script="Hans" typeface="宋体"/>
        <a:font script="Hant" typeface="新細明體"/>
      </a:majorFont>
      <a:minorFont>
        <a:latin typeface="Candara"/>
        <a:ea typeface=""/>
        <a:cs typeface=""/>
        <a:font script="Jpan" typeface="ＭＳ Ｐゴシック"/>
        <a:font script="Hans" typeface="宋体"/>
        <a:font script="Hant" typeface="新細明體"/>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Orbit.thmx</Template>
  <TotalTime>5352</TotalTime>
  <Words>2777</Words>
  <Application>Microsoft Macintosh PowerPoint</Application>
  <PresentationFormat>On-screen Show (4:3)</PresentationFormat>
  <Paragraphs>164</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Orbit</vt:lpstr>
      <vt:lpstr>Guide to iPads in the French Classroom</vt:lpstr>
      <vt:lpstr>About the author</vt:lpstr>
      <vt:lpstr>About this guide</vt:lpstr>
      <vt:lpstr>21st Century Leaners</vt:lpstr>
      <vt:lpstr>21st Century Learners</vt:lpstr>
      <vt:lpstr>Why use iPads at all? Transform their learning!</vt:lpstr>
      <vt:lpstr>Why use iPads at all? Transform their learning </vt:lpstr>
      <vt:lpstr>Why use iPads at all? Transform Your Teaching</vt:lpstr>
      <vt:lpstr>iPads and Bloom’s</vt:lpstr>
      <vt:lpstr>Tips and Tricks</vt:lpstr>
      <vt:lpstr>A few creative suggestions for use</vt:lpstr>
      <vt:lpstr>Best Practices and Resources for Finding apps</vt:lpstr>
      <vt:lpstr>Content apps</vt:lpstr>
      <vt:lpstr>Content apps</vt:lpstr>
      <vt:lpstr>Content apps</vt:lpstr>
      <vt:lpstr>For Content and Management</vt:lpstr>
      <vt:lpstr>Classroom Management apps</vt:lpstr>
      <vt:lpstr>Classroom Management apps</vt:lpstr>
      <vt:lpstr>Creativity Apps</vt:lpstr>
      <vt:lpstr>Creativity apps</vt:lpstr>
      <vt:lpstr>Creativity apps</vt:lpstr>
      <vt:lpstr>Creativity apps</vt:lpstr>
      <vt:lpstr>Creativity Apps</vt:lpstr>
      <vt:lpstr>Creativity apps</vt:lpstr>
      <vt:lpstr>Creativity Apps</vt:lpstr>
      <vt:lpstr>Assessment apps </vt:lpstr>
      <vt:lpstr>Assessment apps</vt:lpstr>
      <vt:lpstr>SpEd and ELL apps</vt:lpstr>
      <vt:lpstr>SpEd and ELL apps</vt:lpstr>
      <vt:lpstr>Bibliography</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iPads in the Classroom:</dc:title>
  <dc:creator>Ellen Dill</dc:creator>
  <cp:lastModifiedBy>Ellen Dill</cp:lastModifiedBy>
  <cp:revision>43</cp:revision>
  <dcterms:created xsi:type="dcterms:W3CDTF">2013-11-16T14:13:48Z</dcterms:created>
  <dcterms:modified xsi:type="dcterms:W3CDTF">2013-12-17T22:28:03Z</dcterms:modified>
</cp:coreProperties>
</file>